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65" r:id="rId3"/>
    <p:sldId id="257" r:id="rId4"/>
    <p:sldId id="258" r:id="rId5"/>
    <p:sldId id="259" r:id="rId6"/>
    <p:sldId id="263" r:id="rId7"/>
    <p:sldId id="261"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64B2"/>
    <a:srgbClr val="002060"/>
    <a:srgbClr val="DAE3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87" autoAdjust="0"/>
    <p:restoredTop sz="94660"/>
  </p:normalViewPr>
  <p:slideViewPr>
    <p:cSldViewPr snapToGrid="0">
      <p:cViewPr varScale="1">
        <p:scale>
          <a:sx n="63" d="100"/>
          <a:sy n="63" d="100"/>
        </p:scale>
        <p:origin x="580"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9AB75-A583-4CD5-B78C-9F65A210848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8D427315-1641-46C6-ADC1-E73078F1D2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7A447FDB-A3FB-43C1-8602-A3B3A90F7145}"/>
              </a:ext>
            </a:extLst>
          </p:cNvPr>
          <p:cNvSpPr>
            <a:spLocks noGrp="1"/>
          </p:cNvSpPr>
          <p:nvPr>
            <p:ph type="dt" sz="half" idx="10"/>
          </p:nvPr>
        </p:nvSpPr>
        <p:spPr/>
        <p:txBody>
          <a:bodyPr/>
          <a:lstStyle/>
          <a:p>
            <a:fld id="{AEE08169-BA23-4543-9D4B-9AD21246E093}" type="datetimeFigureOut">
              <a:rPr lang="en-IE" smtClean="0"/>
              <a:t>19/10/2019</a:t>
            </a:fld>
            <a:endParaRPr lang="en-IE"/>
          </a:p>
        </p:txBody>
      </p:sp>
      <p:sp>
        <p:nvSpPr>
          <p:cNvPr id="5" name="Footer Placeholder 4">
            <a:extLst>
              <a:ext uri="{FF2B5EF4-FFF2-40B4-BE49-F238E27FC236}">
                <a16:creationId xmlns:a16="http://schemas.microsoft.com/office/drawing/2014/main" id="{0330D9ED-A2BD-4EA4-B056-A1203AA1C89A}"/>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C65EE7F5-91AC-4017-967D-869738B8E2B4}"/>
              </a:ext>
            </a:extLst>
          </p:cNvPr>
          <p:cNvSpPr>
            <a:spLocks noGrp="1"/>
          </p:cNvSpPr>
          <p:nvPr>
            <p:ph type="sldNum" sz="quarter" idx="12"/>
          </p:nvPr>
        </p:nvSpPr>
        <p:spPr/>
        <p:txBody>
          <a:bodyPr/>
          <a:lstStyle/>
          <a:p>
            <a:fld id="{F85B27A3-2235-4AB8-84A0-DFB4759A7B48}" type="slidenum">
              <a:rPr lang="en-IE" smtClean="0"/>
              <a:t>‹#›</a:t>
            </a:fld>
            <a:endParaRPr lang="en-IE"/>
          </a:p>
        </p:txBody>
      </p:sp>
    </p:spTree>
    <p:extLst>
      <p:ext uri="{BB962C8B-B14F-4D97-AF65-F5344CB8AC3E}">
        <p14:creationId xmlns:p14="http://schemas.microsoft.com/office/powerpoint/2010/main" val="1566607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0DD69-FBD4-4966-A4F1-8FA10EA222BE}"/>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A5870DD1-3390-40F6-8130-AF683B13DB2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8A78177E-4E04-4C4D-95F5-EF1104EEC426}"/>
              </a:ext>
            </a:extLst>
          </p:cNvPr>
          <p:cNvSpPr>
            <a:spLocks noGrp="1"/>
          </p:cNvSpPr>
          <p:nvPr>
            <p:ph type="dt" sz="half" idx="10"/>
          </p:nvPr>
        </p:nvSpPr>
        <p:spPr/>
        <p:txBody>
          <a:bodyPr/>
          <a:lstStyle/>
          <a:p>
            <a:fld id="{AEE08169-BA23-4543-9D4B-9AD21246E093}" type="datetimeFigureOut">
              <a:rPr lang="en-IE" smtClean="0"/>
              <a:t>19/10/2019</a:t>
            </a:fld>
            <a:endParaRPr lang="en-IE"/>
          </a:p>
        </p:txBody>
      </p:sp>
      <p:sp>
        <p:nvSpPr>
          <p:cNvPr id="5" name="Footer Placeholder 4">
            <a:extLst>
              <a:ext uri="{FF2B5EF4-FFF2-40B4-BE49-F238E27FC236}">
                <a16:creationId xmlns:a16="http://schemas.microsoft.com/office/drawing/2014/main" id="{78160B28-D3A9-4AF8-BBFF-5BD959CAE84C}"/>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21920047-C63F-4C81-8F90-B222C60059A6}"/>
              </a:ext>
            </a:extLst>
          </p:cNvPr>
          <p:cNvSpPr>
            <a:spLocks noGrp="1"/>
          </p:cNvSpPr>
          <p:nvPr>
            <p:ph type="sldNum" sz="quarter" idx="12"/>
          </p:nvPr>
        </p:nvSpPr>
        <p:spPr/>
        <p:txBody>
          <a:bodyPr/>
          <a:lstStyle/>
          <a:p>
            <a:fld id="{F85B27A3-2235-4AB8-84A0-DFB4759A7B48}" type="slidenum">
              <a:rPr lang="en-IE" smtClean="0"/>
              <a:t>‹#›</a:t>
            </a:fld>
            <a:endParaRPr lang="en-IE"/>
          </a:p>
        </p:txBody>
      </p:sp>
    </p:spTree>
    <p:extLst>
      <p:ext uri="{BB962C8B-B14F-4D97-AF65-F5344CB8AC3E}">
        <p14:creationId xmlns:p14="http://schemas.microsoft.com/office/powerpoint/2010/main" val="3862213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CF5B2FF-3F89-4660-803D-D0F07550B85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B1A39F3B-8BC7-44EB-88A5-F33B0435965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1EF14040-AE3F-4583-AD38-3D2060FD295A}"/>
              </a:ext>
            </a:extLst>
          </p:cNvPr>
          <p:cNvSpPr>
            <a:spLocks noGrp="1"/>
          </p:cNvSpPr>
          <p:nvPr>
            <p:ph type="dt" sz="half" idx="10"/>
          </p:nvPr>
        </p:nvSpPr>
        <p:spPr/>
        <p:txBody>
          <a:bodyPr/>
          <a:lstStyle/>
          <a:p>
            <a:fld id="{AEE08169-BA23-4543-9D4B-9AD21246E093}" type="datetimeFigureOut">
              <a:rPr lang="en-IE" smtClean="0"/>
              <a:t>19/10/2019</a:t>
            </a:fld>
            <a:endParaRPr lang="en-IE"/>
          </a:p>
        </p:txBody>
      </p:sp>
      <p:sp>
        <p:nvSpPr>
          <p:cNvPr id="5" name="Footer Placeholder 4">
            <a:extLst>
              <a:ext uri="{FF2B5EF4-FFF2-40B4-BE49-F238E27FC236}">
                <a16:creationId xmlns:a16="http://schemas.microsoft.com/office/drawing/2014/main" id="{721DB39F-66D8-441A-B37E-2AD59F068FAE}"/>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431CC31B-5DFB-4796-B2A2-F983E99709D0}"/>
              </a:ext>
            </a:extLst>
          </p:cNvPr>
          <p:cNvSpPr>
            <a:spLocks noGrp="1"/>
          </p:cNvSpPr>
          <p:nvPr>
            <p:ph type="sldNum" sz="quarter" idx="12"/>
          </p:nvPr>
        </p:nvSpPr>
        <p:spPr/>
        <p:txBody>
          <a:bodyPr/>
          <a:lstStyle/>
          <a:p>
            <a:fld id="{F85B27A3-2235-4AB8-84A0-DFB4759A7B48}" type="slidenum">
              <a:rPr lang="en-IE" smtClean="0"/>
              <a:t>‹#›</a:t>
            </a:fld>
            <a:endParaRPr lang="en-IE"/>
          </a:p>
        </p:txBody>
      </p:sp>
    </p:spTree>
    <p:extLst>
      <p:ext uri="{BB962C8B-B14F-4D97-AF65-F5344CB8AC3E}">
        <p14:creationId xmlns:p14="http://schemas.microsoft.com/office/powerpoint/2010/main" val="2712203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F064B09-A007-AA47-B5A7-CF50C26BE3BA}" type="datetimeFigureOut">
              <a:rPr lang="en-US" smtClean="0"/>
              <a:t>10/19/2019</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96A7421D-07AD-CB41-A892-E4D9F0946FE2}" type="slidenum">
              <a:rPr lang="en-US" smtClean="0"/>
              <a:t>‹#›</a:t>
            </a:fld>
            <a:endParaRPr lang="en-US"/>
          </a:p>
        </p:txBody>
      </p:sp>
    </p:spTree>
    <p:extLst>
      <p:ext uri="{BB962C8B-B14F-4D97-AF65-F5344CB8AC3E}">
        <p14:creationId xmlns:p14="http://schemas.microsoft.com/office/powerpoint/2010/main" val="2772156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21534" y="1631392"/>
            <a:ext cx="11105376" cy="1325563"/>
          </a:xfrm>
        </p:spPr>
        <p:txBody>
          <a:bodyPr/>
          <a:lstStyle/>
          <a:p>
            <a:r>
              <a:rPr lang="en-US"/>
              <a:t>Click to edit Master title style</a:t>
            </a:r>
          </a:p>
        </p:txBody>
      </p:sp>
      <p:sp>
        <p:nvSpPr>
          <p:cNvPr id="3" name="Content Placeholder 2"/>
          <p:cNvSpPr>
            <a:spLocks noGrp="1"/>
          </p:cNvSpPr>
          <p:nvPr>
            <p:ph idx="1"/>
          </p:nvPr>
        </p:nvSpPr>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F064B09-A007-AA47-B5A7-CF50C26BE3BA}" type="datetimeFigureOut">
              <a:rPr lang="en-US" smtClean="0"/>
              <a:t>10/19/2019</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96A7421D-07AD-CB41-A892-E4D9F0946FE2}" type="slidenum">
              <a:rPr lang="en-US" smtClean="0"/>
              <a:t>‹#›</a:t>
            </a:fld>
            <a:endParaRPr lang="en-US"/>
          </a:p>
        </p:txBody>
      </p:sp>
    </p:spTree>
    <p:extLst>
      <p:ext uri="{BB962C8B-B14F-4D97-AF65-F5344CB8AC3E}">
        <p14:creationId xmlns:p14="http://schemas.microsoft.com/office/powerpoint/2010/main" val="871436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064B09-A007-AA47-B5A7-CF50C26BE3BA}" type="datetimeFigureOut">
              <a:rPr lang="en-US" smtClean="0"/>
              <a:t>10/19/2019</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96A7421D-07AD-CB41-A892-E4D9F0946FE2}" type="slidenum">
              <a:rPr lang="en-US" smtClean="0"/>
              <a:t>‹#›</a:t>
            </a:fld>
            <a:endParaRPr lang="en-US"/>
          </a:p>
        </p:txBody>
      </p:sp>
    </p:spTree>
    <p:extLst>
      <p:ext uri="{BB962C8B-B14F-4D97-AF65-F5344CB8AC3E}">
        <p14:creationId xmlns:p14="http://schemas.microsoft.com/office/powerpoint/2010/main" val="3775311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F064B09-A007-AA47-B5A7-CF50C26BE3BA}" type="datetimeFigureOut">
              <a:rPr lang="en-US" smtClean="0"/>
              <a:t>10/19/2019</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96A7421D-07AD-CB41-A892-E4D9F0946FE2}" type="slidenum">
              <a:rPr lang="en-US" smtClean="0"/>
              <a:t>‹#›</a:t>
            </a:fld>
            <a:endParaRPr lang="en-US"/>
          </a:p>
        </p:txBody>
      </p:sp>
    </p:spTree>
    <p:extLst>
      <p:ext uri="{BB962C8B-B14F-4D97-AF65-F5344CB8AC3E}">
        <p14:creationId xmlns:p14="http://schemas.microsoft.com/office/powerpoint/2010/main" val="21947777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F064B09-A007-AA47-B5A7-CF50C26BE3BA}" type="datetimeFigureOut">
              <a:rPr lang="en-US" smtClean="0"/>
              <a:t>10/19/2019</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96A7421D-07AD-CB41-A892-E4D9F0946FE2}" type="slidenum">
              <a:rPr lang="en-US" smtClean="0"/>
              <a:t>‹#›</a:t>
            </a:fld>
            <a:endParaRPr lang="en-US"/>
          </a:p>
        </p:txBody>
      </p:sp>
    </p:spTree>
    <p:extLst>
      <p:ext uri="{BB962C8B-B14F-4D97-AF65-F5344CB8AC3E}">
        <p14:creationId xmlns:p14="http://schemas.microsoft.com/office/powerpoint/2010/main" val="6552620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F064B09-A007-AA47-B5A7-CF50C26BE3BA}" type="datetimeFigureOut">
              <a:rPr lang="en-US" smtClean="0"/>
              <a:t>10/19/2019</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96A7421D-07AD-CB41-A892-E4D9F0946FE2}" type="slidenum">
              <a:rPr lang="en-US" smtClean="0"/>
              <a:t>‹#›</a:t>
            </a:fld>
            <a:endParaRPr lang="en-US"/>
          </a:p>
        </p:txBody>
      </p:sp>
    </p:spTree>
    <p:extLst>
      <p:ext uri="{BB962C8B-B14F-4D97-AF65-F5344CB8AC3E}">
        <p14:creationId xmlns:p14="http://schemas.microsoft.com/office/powerpoint/2010/main" val="34962415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064B09-A007-AA47-B5A7-CF50C26BE3BA}" type="datetimeFigureOut">
              <a:rPr lang="en-US" smtClean="0"/>
              <a:t>10/19/2019</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96A7421D-07AD-CB41-A892-E4D9F0946FE2}" type="slidenum">
              <a:rPr lang="en-US" smtClean="0"/>
              <a:t>‹#›</a:t>
            </a:fld>
            <a:endParaRPr lang="en-US"/>
          </a:p>
        </p:txBody>
      </p:sp>
    </p:spTree>
    <p:extLst>
      <p:ext uri="{BB962C8B-B14F-4D97-AF65-F5344CB8AC3E}">
        <p14:creationId xmlns:p14="http://schemas.microsoft.com/office/powerpoint/2010/main" val="35786255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064B09-A007-AA47-B5A7-CF50C26BE3BA}" type="datetimeFigureOut">
              <a:rPr lang="en-US" smtClean="0"/>
              <a:t>10/19/2019</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96A7421D-07AD-CB41-A892-E4D9F0946FE2}" type="slidenum">
              <a:rPr lang="en-US" smtClean="0"/>
              <a:t>‹#›</a:t>
            </a:fld>
            <a:endParaRPr lang="en-US"/>
          </a:p>
        </p:txBody>
      </p:sp>
    </p:spTree>
    <p:extLst>
      <p:ext uri="{BB962C8B-B14F-4D97-AF65-F5344CB8AC3E}">
        <p14:creationId xmlns:p14="http://schemas.microsoft.com/office/powerpoint/2010/main" val="3826621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C3C2A-AEA7-48F3-B0D2-948F28A7EB7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E50134CF-0EA3-4153-9D32-0CAB581C237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AAA19ACA-45FD-46AB-863A-30A801FF083D}"/>
              </a:ext>
            </a:extLst>
          </p:cNvPr>
          <p:cNvSpPr>
            <a:spLocks noGrp="1"/>
          </p:cNvSpPr>
          <p:nvPr>
            <p:ph type="dt" sz="half" idx="10"/>
          </p:nvPr>
        </p:nvSpPr>
        <p:spPr/>
        <p:txBody>
          <a:bodyPr/>
          <a:lstStyle/>
          <a:p>
            <a:fld id="{AEE08169-BA23-4543-9D4B-9AD21246E093}" type="datetimeFigureOut">
              <a:rPr lang="en-IE" smtClean="0"/>
              <a:t>19/10/2019</a:t>
            </a:fld>
            <a:endParaRPr lang="en-IE"/>
          </a:p>
        </p:txBody>
      </p:sp>
      <p:sp>
        <p:nvSpPr>
          <p:cNvPr id="5" name="Footer Placeholder 4">
            <a:extLst>
              <a:ext uri="{FF2B5EF4-FFF2-40B4-BE49-F238E27FC236}">
                <a16:creationId xmlns:a16="http://schemas.microsoft.com/office/drawing/2014/main" id="{CF543CE9-7A6F-4331-A442-DD46124F55B2}"/>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EB30E336-9BDB-4348-B1D6-3098D448170D}"/>
              </a:ext>
            </a:extLst>
          </p:cNvPr>
          <p:cNvSpPr>
            <a:spLocks noGrp="1"/>
          </p:cNvSpPr>
          <p:nvPr>
            <p:ph type="sldNum" sz="quarter" idx="12"/>
          </p:nvPr>
        </p:nvSpPr>
        <p:spPr/>
        <p:txBody>
          <a:bodyPr/>
          <a:lstStyle/>
          <a:p>
            <a:fld id="{F85B27A3-2235-4AB8-84A0-DFB4759A7B48}" type="slidenum">
              <a:rPr lang="en-IE" smtClean="0"/>
              <a:t>‹#›</a:t>
            </a:fld>
            <a:endParaRPr lang="en-IE"/>
          </a:p>
        </p:txBody>
      </p:sp>
    </p:spTree>
    <p:extLst>
      <p:ext uri="{BB962C8B-B14F-4D97-AF65-F5344CB8AC3E}">
        <p14:creationId xmlns:p14="http://schemas.microsoft.com/office/powerpoint/2010/main" val="4329498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064B09-A007-AA47-B5A7-CF50C26BE3BA}" type="datetimeFigureOut">
              <a:rPr lang="en-US" smtClean="0"/>
              <a:t>10/19/2019</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96A7421D-07AD-CB41-A892-E4D9F0946FE2}" type="slidenum">
              <a:rPr lang="en-US" smtClean="0"/>
              <a:t>‹#›</a:t>
            </a:fld>
            <a:endParaRPr lang="en-US"/>
          </a:p>
        </p:txBody>
      </p:sp>
    </p:spTree>
    <p:extLst>
      <p:ext uri="{BB962C8B-B14F-4D97-AF65-F5344CB8AC3E}">
        <p14:creationId xmlns:p14="http://schemas.microsoft.com/office/powerpoint/2010/main" val="19034133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064B09-A007-AA47-B5A7-CF50C26BE3BA}" type="datetimeFigureOut">
              <a:rPr lang="en-US" smtClean="0"/>
              <a:t>10/19/2019</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96A7421D-07AD-CB41-A892-E4D9F0946FE2}" type="slidenum">
              <a:rPr lang="en-US" smtClean="0"/>
              <a:t>‹#›</a:t>
            </a:fld>
            <a:endParaRPr lang="en-US"/>
          </a:p>
        </p:txBody>
      </p:sp>
    </p:spTree>
    <p:extLst>
      <p:ext uri="{BB962C8B-B14F-4D97-AF65-F5344CB8AC3E}">
        <p14:creationId xmlns:p14="http://schemas.microsoft.com/office/powerpoint/2010/main" val="4072929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064B09-A007-AA47-B5A7-CF50C26BE3BA}" type="datetimeFigureOut">
              <a:rPr lang="en-US" smtClean="0"/>
              <a:t>10/19/2019</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96A7421D-07AD-CB41-A892-E4D9F0946FE2}" type="slidenum">
              <a:rPr lang="en-US" smtClean="0"/>
              <a:t>‹#›</a:t>
            </a:fld>
            <a:endParaRPr lang="en-US"/>
          </a:p>
        </p:txBody>
      </p:sp>
    </p:spTree>
    <p:extLst>
      <p:ext uri="{BB962C8B-B14F-4D97-AF65-F5344CB8AC3E}">
        <p14:creationId xmlns:p14="http://schemas.microsoft.com/office/powerpoint/2010/main" val="2350066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FBD7C-7BE2-45A2-AD22-A775683427D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FA89F976-BC16-45FB-B74A-ABEE009083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9770FCA-0EBC-4BE0-AB01-39A60D855B33}"/>
              </a:ext>
            </a:extLst>
          </p:cNvPr>
          <p:cNvSpPr>
            <a:spLocks noGrp="1"/>
          </p:cNvSpPr>
          <p:nvPr>
            <p:ph type="dt" sz="half" idx="10"/>
          </p:nvPr>
        </p:nvSpPr>
        <p:spPr/>
        <p:txBody>
          <a:bodyPr/>
          <a:lstStyle/>
          <a:p>
            <a:fld id="{AEE08169-BA23-4543-9D4B-9AD21246E093}" type="datetimeFigureOut">
              <a:rPr lang="en-IE" smtClean="0"/>
              <a:t>19/10/2019</a:t>
            </a:fld>
            <a:endParaRPr lang="en-IE"/>
          </a:p>
        </p:txBody>
      </p:sp>
      <p:sp>
        <p:nvSpPr>
          <p:cNvPr id="5" name="Footer Placeholder 4">
            <a:extLst>
              <a:ext uri="{FF2B5EF4-FFF2-40B4-BE49-F238E27FC236}">
                <a16:creationId xmlns:a16="http://schemas.microsoft.com/office/drawing/2014/main" id="{065B11BA-0166-4269-86D7-E4C28B0CFD61}"/>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84A98927-1E04-4B94-94DB-519B14E8BE49}"/>
              </a:ext>
            </a:extLst>
          </p:cNvPr>
          <p:cNvSpPr>
            <a:spLocks noGrp="1"/>
          </p:cNvSpPr>
          <p:nvPr>
            <p:ph type="sldNum" sz="quarter" idx="12"/>
          </p:nvPr>
        </p:nvSpPr>
        <p:spPr/>
        <p:txBody>
          <a:bodyPr/>
          <a:lstStyle/>
          <a:p>
            <a:fld id="{F85B27A3-2235-4AB8-84A0-DFB4759A7B48}" type="slidenum">
              <a:rPr lang="en-IE" smtClean="0"/>
              <a:t>‹#›</a:t>
            </a:fld>
            <a:endParaRPr lang="en-IE"/>
          </a:p>
        </p:txBody>
      </p:sp>
    </p:spTree>
    <p:extLst>
      <p:ext uri="{BB962C8B-B14F-4D97-AF65-F5344CB8AC3E}">
        <p14:creationId xmlns:p14="http://schemas.microsoft.com/office/powerpoint/2010/main" val="1766986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98B45-3E58-490E-A713-6DD6706B20A5}"/>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D2B5036D-AFA9-42DB-8F72-56C39475B15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19A94A46-0B51-45A4-B001-293615B0816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20871688-E130-4F17-B87E-A8306D74B1A3}"/>
              </a:ext>
            </a:extLst>
          </p:cNvPr>
          <p:cNvSpPr>
            <a:spLocks noGrp="1"/>
          </p:cNvSpPr>
          <p:nvPr>
            <p:ph type="dt" sz="half" idx="10"/>
          </p:nvPr>
        </p:nvSpPr>
        <p:spPr/>
        <p:txBody>
          <a:bodyPr/>
          <a:lstStyle/>
          <a:p>
            <a:fld id="{AEE08169-BA23-4543-9D4B-9AD21246E093}" type="datetimeFigureOut">
              <a:rPr lang="en-IE" smtClean="0"/>
              <a:t>19/10/2019</a:t>
            </a:fld>
            <a:endParaRPr lang="en-IE"/>
          </a:p>
        </p:txBody>
      </p:sp>
      <p:sp>
        <p:nvSpPr>
          <p:cNvPr id="6" name="Footer Placeholder 5">
            <a:extLst>
              <a:ext uri="{FF2B5EF4-FFF2-40B4-BE49-F238E27FC236}">
                <a16:creationId xmlns:a16="http://schemas.microsoft.com/office/drawing/2014/main" id="{567BB351-4DCF-4241-AF8C-5C70EB2D0402}"/>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5463C5D1-536A-4725-BA33-EDEDD4369975}"/>
              </a:ext>
            </a:extLst>
          </p:cNvPr>
          <p:cNvSpPr>
            <a:spLocks noGrp="1"/>
          </p:cNvSpPr>
          <p:nvPr>
            <p:ph type="sldNum" sz="quarter" idx="12"/>
          </p:nvPr>
        </p:nvSpPr>
        <p:spPr/>
        <p:txBody>
          <a:bodyPr/>
          <a:lstStyle/>
          <a:p>
            <a:fld id="{F85B27A3-2235-4AB8-84A0-DFB4759A7B48}" type="slidenum">
              <a:rPr lang="en-IE" smtClean="0"/>
              <a:t>‹#›</a:t>
            </a:fld>
            <a:endParaRPr lang="en-IE"/>
          </a:p>
        </p:txBody>
      </p:sp>
    </p:spTree>
    <p:extLst>
      <p:ext uri="{BB962C8B-B14F-4D97-AF65-F5344CB8AC3E}">
        <p14:creationId xmlns:p14="http://schemas.microsoft.com/office/powerpoint/2010/main" val="4271884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2CCA0-0EB6-4D71-883A-94D50E278467}"/>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E0F2962C-78AE-4CB9-891E-94B19E2820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1EA9DD4-0C94-497B-BCA7-FC794D125B5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BD7BB4D8-690B-4BF6-BD3C-D81461866E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103B283-921D-4EA9-8A06-A1F79040D56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BB160419-83AA-4B92-A99B-FDEACF46B407}"/>
              </a:ext>
            </a:extLst>
          </p:cNvPr>
          <p:cNvSpPr>
            <a:spLocks noGrp="1"/>
          </p:cNvSpPr>
          <p:nvPr>
            <p:ph type="dt" sz="half" idx="10"/>
          </p:nvPr>
        </p:nvSpPr>
        <p:spPr/>
        <p:txBody>
          <a:bodyPr/>
          <a:lstStyle/>
          <a:p>
            <a:fld id="{AEE08169-BA23-4543-9D4B-9AD21246E093}" type="datetimeFigureOut">
              <a:rPr lang="en-IE" smtClean="0"/>
              <a:t>19/10/2019</a:t>
            </a:fld>
            <a:endParaRPr lang="en-IE"/>
          </a:p>
        </p:txBody>
      </p:sp>
      <p:sp>
        <p:nvSpPr>
          <p:cNvPr id="8" name="Footer Placeholder 7">
            <a:extLst>
              <a:ext uri="{FF2B5EF4-FFF2-40B4-BE49-F238E27FC236}">
                <a16:creationId xmlns:a16="http://schemas.microsoft.com/office/drawing/2014/main" id="{4C59E0D9-7E16-45B0-B755-B7A870AFE0F1}"/>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77A212A5-5D82-41CE-860E-80DDF249F642}"/>
              </a:ext>
            </a:extLst>
          </p:cNvPr>
          <p:cNvSpPr>
            <a:spLocks noGrp="1"/>
          </p:cNvSpPr>
          <p:nvPr>
            <p:ph type="sldNum" sz="quarter" idx="12"/>
          </p:nvPr>
        </p:nvSpPr>
        <p:spPr/>
        <p:txBody>
          <a:bodyPr/>
          <a:lstStyle/>
          <a:p>
            <a:fld id="{F85B27A3-2235-4AB8-84A0-DFB4759A7B48}" type="slidenum">
              <a:rPr lang="en-IE" smtClean="0"/>
              <a:t>‹#›</a:t>
            </a:fld>
            <a:endParaRPr lang="en-IE"/>
          </a:p>
        </p:txBody>
      </p:sp>
    </p:spTree>
    <p:extLst>
      <p:ext uri="{BB962C8B-B14F-4D97-AF65-F5344CB8AC3E}">
        <p14:creationId xmlns:p14="http://schemas.microsoft.com/office/powerpoint/2010/main" val="131090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40FCE-5328-4062-B821-DB378A5DB874}"/>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AD9863C1-37B5-45DF-9F2E-405F3D9B8DC7}"/>
              </a:ext>
            </a:extLst>
          </p:cNvPr>
          <p:cNvSpPr>
            <a:spLocks noGrp="1"/>
          </p:cNvSpPr>
          <p:nvPr>
            <p:ph type="dt" sz="half" idx="10"/>
          </p:nvPr>
        </p:nvSpPr>
        <p:spPr/>
        <p:txBody>
          <a:bodyPr/>
          <a:lstStyle/>
          <a:p>
            <a:fld id="{AEE08169-BA23-4543-9D4B-9AD21246E093}" type="datetimeFigureOut">
              <a:rPr lang="en-IE" smtClean="0"/>
              <a:t>19/10/2019</a:t>
            </a:fld>
            <a:endParaRPr lang="en-IE"/>
          </a:p>
        </p:txBody>
      </p:sp>
      <p:sp>
        <p:nvSpPr>
          <p:cNvPr id="4" name="Footer Placeholder 3">
            <a:extLst>
              <a:ext uri="{FF2B5EF4-FFF2-40B4-BE49-F238E27FC236}">
                <a16:creationId xmlns:a16="http://schemas.microsoft.com/office/drawing/2014/main" id="{9E85C53A-52E6-47CB-982F-2018F239BAAB}"/>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707715BA-E432-405A-AAE4-5BE42835D8DC}"/>
              </a:ext>
            </a:extLst>
          </p:cNvPr>
          <p:cNvSpPr>
            <a:spLocks noGrp="1"/>
          </p:cNvSpPr>
          <p:nvPr>
            <p:ph type="sldNum" sz="quarter" idx="12"/>
          </p:nvPr>
        </p:nvSpPr>
        <p:spPr/>
        <p:txBody>
          <a:bodyPr/>
          <a:lstStyle/>
          <a:p>
            <a:fld id="{F85B27A3-2235-4AB8-84A0-DFB4759A7B48}" type="slidenum">
              <a:rPr lang="en-IE" smtClean="0"/>
              <a:t>‹#›</a:t>
            </a:fld>
            <a:endParaRPr lang="en-IE"/>
          </a:p>
        </p:txBody>
      </p:sp>
    </p:spTree>
    <p:extLst>
      <p:ext uri="{BB962C8B-B14F-4D97-AF65-F5344CB8AC3E}">
        <p14:creationId xmlns:p14="http://schemas.microsoft.com/office/powerpoint/2010/main" val="3097139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F5338A-98AB-4E79-AC4F-0D50483B8E55}"/>
              </a:ext>
            </a:extLst>
          </p:cNvPr>
          <p:cNvSpPr>
            <a:spLocks noGrp="1"/>
          </p:cNvSpPr>
          <p:nvPr>
            <p:ph type="dt" sz="half" idx="10"/>
          </p:nvPr>
        </p:nvSpPr>
        <p:spPr/>
        <p:txBody>
          <a:bodyPr/>
          <a:lstStyle/>
          <a:p>
            <a:fld id="{AEE08169-BA23-4543-9D4B-9AD21246E093}" type="datetimeFigureOut">
              <a:rPr lang="en-IE" smtClean="0"/>
              <a:t>19/10/2019</a:t>
            </a:fld>
            <a:endParaRPr lang="en-IE"/>
          </a:p>
        </p:txBody>
      </p:sp>
      <p:sp>
        <p:nvSpPr>
          <p:cNvPr id="3" name="Footer Placeholder 2">
            <a:extLst>
              <a:ext uri="{FF2B5EF4-FFF2-40B4-BE49-F238E27FC236}">
                <a16:creationId xmlns:a16="http://schemas.microsoft.com/office/drawing/2014/main" id="{4BAE4ACA-04EB-49B6-9EB3-EB65DCD3FA6A}"/>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0B3DCA68-29C8-492A-B40F-021B8B4E365E}"/>
              </a:ext>
            </a:extLst>
          </p:cNvPr>
          <p:cNvSpPr>
            <a:spLocks noGrp="1"/>
          </p:cNvSpPr>
          <p:nvPr>
            <p:ph type="sldNum" sz="quarter" idx="12"/>
          </p:nvPr>
        </p:nvSpPr>
        <p:spPr/>
        <p:txBody>
          <a:bodyPr/>
          <a:lstStyle/>
          <a:p>
            <a:fld id="{F85B27A3-2235-4AB8-84A0-DFB4759A7B48}" type="slidenum">
              <a:rPr lang="en-IE" smtClean="0"/>
              <a:t>‹#›</a:t>
            </a:fld>
            <a:endParaRPr lang="en-IE"/>
          </a:p>
        </p:txBody>
      </p:sp>
    </p:spTree>
    <p:extLst>
      <p:ext uri="{BB962C8B-B14F-4D97-AF65-F5344CB8AC3E}">
        <p14:creationId xmlns:p14="http://schemas.microsoft.com/office/powerpoint/2010/main" val="3529841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DEB93-088E-4E57-A2CA-2FBEC0BD9E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50CE03B5-7F1D-4984-BCAC-35DE203E7C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7400D38A-98F0-4B3F-A677-DE333DFE60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85F682A-1BC0-4BAC-B2C3-0910D5427DC4}"/>
              </a:ext>
            </a:extLst>
          </p:cNvPr>
          <p:cNvSpPr>
            <a:spLocks noGrp="1"/>
          </p:cNvSpPr>
          <p:nvPr>
            <p:ph type="dt" sz="half" idx="10"/>
          </p:nvPr>
        </p:nvSpPr>
        <p:spPr/>
        <p:txBody>
          <a:bodyPr/>
          <a:lstStyle/>
          <a:p>
            <a:fld id="{AEE08169-BA23-4543-9D4B-9AD21246E093}" type="datetimeFigureOut">
              <a:rPr lang="en-IE" smtClean="0"/>
              <a:t>19/10/2019</a:t>
            </a:fld>
            <a:endParaRPr lang="en-IE"/>
          </a:p>
        </p:txBody>
      </p:sp>
      <p:sp>
        <p:nvSpPr>
          <p:cNvPr id="6" name="Footer Placeholder 5">
            <a:extLst>
              <a:ext uri="{FF2B5EF4-FFF2-40B4-BE49-F238E27FC236}">
                <a16:creationId xmlns:a16="http://schemas.microsoft.com/office/drawing/2014/main" id="{D7FB0CDC-9F15-44E5-AB2B-C879A3CB0669}"/>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04CAB1F9-98FA-4C8D-BE6A-AC59ADCEC271}"/>
              </a:ext>
            </a:extLst>
          </p:cNvPr>
          <p:cNvSpPr>
            <a:spLocks noGrp="1"/>
          </p:cNvSpPr>
          <p:nvPr>
            <p:ph type="sldNum" sz="quarter" idx="12"/>
          </p:nvPr>
        </p:nvSpPr>
        <p:spPr/>
        <p:txBody>
          <a:bodyPr/>
          <a:lstStyle/>
          <a:p>
            <a:fld id="{F85B27A3-2235-4AB8-84A0-DFB4759A7B48}" type="slidenum">
              <a:rPr lang="en-IE" smtClean="0"/>
              <a:t>‹#›</a:t>
            </a:fld>
            <a:endParaRPr lang="en-IE"/>
          </a:p>
        </p:txBody>
      </p:sp>
    </p:spTree>
    <p:extLst>
      <p:ext uri="{BB962C8B-B14F-4D97-AF65-F5344CB8AC3E}">
        <p14:creationId xmlns:p14="http://schemas.microsoft.com/office/powerpoint/2010/main" val="457407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8AB14-003B-4912-B842-A7C1CDA616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002D7279-9F8D-4991-A0F6-3C90C63E35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BF4EA8CE-E3E2-48B5-AE26-E68AC262F7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28F01AB-C735-4737-977F-17053AD0B342}"/>
              </a:ext>
            </a:extLst>
          </p:cNvPr>
          <p:cNvSpPr>
            <a:spLocks noGrp="1"/>
          </p:cNvSpPr>
          <p:nvPr>
            <p:ph type="dt" sz="half" idx="10"/>
          </p:nvPr>
        </p:nvSpPr>
        <p:spPr/>
        <p:txBody>
          <a:bodyPr/>
          <a:lstStyle/>
          <a:p>
            <a:fld id="{AEE08169-BA23-4543-9D4B-9AD21246E093}" type="datetimeFigureOut">
              <a:rPr lang="en-IE" smtClean="0"/>
              <a:t>19/10/2019</a:t>
            </a:fld>
            <a:endParaRPr lang="en-IE"/>
          </a:p>
        </p:txBody>
      </p:sp>
      <p:sp>
        <p:nvSpPr>
          <p:cNvPr id="6" name="Footer Placeholder 5">
            <a:extLst>
              <a:ext uri="{FF2B5EF4-FFF2-40B4-BE49-F238E27FC236}">
                <a16:creationId xmlns:a16="http://schemas.microsoft.com/office/drawing/2014/main" id="{E4F37B2D-3B33-4DC6-859E-2C91EA51EBFD}"/>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BC222401-3E3A-4E62-BA3F-388FBD357EAA}"/>
              </a:ext>
            </a:extLst>
          </p:cNvPr>
          <p:cNvSpPr>
            <a:spLocks noGrp="1"/>
          </p:cNvSpPr>
          <p:nvPr>
            <p:ph type="sldNum" sz="quarter" idx="12"/>
          </p:nvPr>
        </p:nvSpPr>
        <p:spPr/>
        <p:txBody>
          <a:bodyPr/>
          <a:lstStyle/>
          <a:p>
            <a:fld id="{F85B27A3-2235-4AB8-84A0-DFB4759A7B48}" type="slidenum">
              <a:rPr lang="en-IE" smtClean="0"/>
              <a:t>‹#›</a:t>
            </a:fld>
            <a:endParaRPr lang="en-IE"/>
          </a:p>
        </p:txBody>
      </p:sp>
    </p:spTree>
    <p:extLst>
      <p:ext uri="{BB962C8B-B14F-4D97-AF65-F5344CB8AC3E}">
        <p14:creationId xmlns:p14="http://schemas.microsoft.com/office/powerpoint/2010/main" val="603220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E914E3-4EEB-44DF-89F1-5CFE34B089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0B455A59-5544-4F17-B330-23BAA4ED9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C7169529-43D8-49B8-9549-A189D9547B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E08169-BA23-4543-9D4B-9AD21246E093}" type="datetimeFigureOut">
              <a:rPr lang="en-IE" smtClean="0"/>
              <a:t>19/10/2019</a:t>
            </a:fld>
            <a:endParaRPr lang="en-IE"/>
          </a:p>
        </p:txBody>
      </p:sp>
      <p:sp>
        <p:nvSpPr>
          <p:cNvPr id="5" name="Footer Placeholder 4">
            <a:extLst>
              <a:ext uri="{FF2B5EF4-FFF2-40B4-BE49-F238E27FC236}">
                <a16:creationId xmlns:a16="http://schemas.microsoft.com/office/drawing/2014/main" id="{F7FA87C2-3A6D-4AF3-BBF8-86BEFF636B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BD3BCF2D-774F-4188-9032-3C619A8D4C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5B27A3-2235-4AB8-84A0-DFB4759A7B48}" type="slidenum">
              <a:rPr lang="en-IE" smtClean="0"/>
              <a:t>‹#›</a:t>
            </a:fld>
            <a:endParaRPr lang="en-IE"/>
          </a:p>
        </p:txBody>
      </p:sp>
    </p:spTree>
    <p:extLst>
      <p:ext uri="{BB962C8B-B14F-4D97-AF65-F5344CB8AC3E}">
        <p14:creationId xmlns:p14="http://schemas.microsoft.com/office/powerpoint/2010/main" val="9775248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1534" y="1430652"/>
            <a:ext cx="11105376"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721534" y="2956955"/>
            <a:ext cx="11105376" cy="32200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21534"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1F064B09-A007-AA47-B5A7-CF50C26BE3BA}" type="datetimeFigureOut">
              <a:rPr lang="en-US" smtClean="0"/>
              <a:pPr/>
              <a:t>10/19/2019</a:t>
            </a:fld>
            <a:endParaRPr lang="en-US" dirty="0"/>
          </a:p>
        </p:txBody>
      </p:sp>
      <p:sp>
        <p:nvSpPr>
          <p:cNvPr id="7" name="Rectangle 6"/>
          <p:cNvSpPr/>
          <p:nvPr userDrawn="1"/>
        </p:nvSpPr>
        <p:spPr>
          <a:xfrm>
            <a:off x="9552423" y="6296689"/>
            <a:ext cx="2274488" cy="561311"/>
          </a:xfrm>
          <a:prstGeom prst="rect">
            <a:avLst/>
          </a:prstGeom>
          <a:solidFill>
            <a:srgbClr val="2E49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564D9734-4187-4817-8CD6-7C2E72796629}"/>
              </a:ext>
            </a:extLst>
          </p:cNvPr>
          <p:cNvPicPr>
            <a:picLocks noChangeAspect="1" noChangeArrowheads="1"/>
          </p:cNvPicPr>
          <p:nvPr userDrawn="1"/>
        </p:nvPicPr>
        <p:blipFill>
          <a:blip r:embed="rId13" cstate="print"/>
          <a:srcRect/>
          <a:stretch>
            <a:fillRect/>
          </a:stretch>
        </p:blipFill>
        <p:spPr bwMode="auto">
          <a:xfrm>
            <a:off x="721534" y="389375"/>
            <a:ext cx="804875" cy="1044719"/>
          </a:xfrm>
          <a:prstGeom prst="rect">
            <a:avLst/>
          </a:prstGeom>
          <a:noFill/>
          <a:ln w="9525">
            <a:noFill/>
            <a:miter lim="800000"/>
            <a:headEnd/>
            <a:tailEnd/>
          </a:ln>
        </p:spPr>
      </p:pic>
      <p:pic>
        <p:nvPicPr>
          <p:cNvPr id="9" name="Picture 8">
            <a:extLst>
              <a:ext uri="{FF2B5EF4-FFF2-40B4-BE49-F238E27FC236}">
                <a16:creationId xmlns:a16="http://schemas.microsoft.com/office/drawing/2014/main" id="{40BA1C35-DEA6-4422-A6D3-301061A028B4}"/>
              </a:ext>
            </a:extLst>
          </p:cNvPr>
          <p:cNvPicPr/>
          <p:nvPr userDrawn="1"/>
        </p:nvPicPr>
        <p:blipFill rotWithShape="1">
          <a:blip r:embed="rId14">
            <a:extLst>
              <a:ext uri="{28A0092B-C50C-407E-A947-70E740481C1C}">
                <a14:useLocalDpi xmlns:a14="http://schemas.microsoft.com/office/drawing/2010/main" val="0"/>
              </a:ext>
            </a:extLst>
          </a:blip>
          <a:srcRect l="12746" t="19000" r="20827" b="33960"/>
          <a:stretch/>
        </p:blipFill>
        <p:spPr bwMode="auto">
          <a:xfrm>
            <a:off x="1686344" y="572203"/>
            <a:ext cx="4519930" cy="679061"/>
          </a:xfrm>
          <a:prstGeom prst="rect">
            <a:avLst/>
          </a:prstGeom>
          <a:noFill/>
          <a:ln>
            <a:noFill/>
          </a:ln>
          <a:effectLst/>
          <a:extLst>
            <a:ext uri="{53640926-AAD7-44D8-BBD7-CCE9431645EC}">
              <a14:shadowObscured xmlns:a14="http://schemas.microsoft.com/office/drawing/2010/main"/>
            </a:ext>
          </a:extLst>
        </p:spPr>
      </p:pic>
      <p:sp>
        <p:nvSpPr>
          <p:cNvPr id="10" name="Rectangle 9"/>
          <p:cNvSpPr/>
          <p:nvPr userDrawn="1"/>
        </p:nvSpPr>
        <p:spPr>
          <a:xfrm>
            <a:off x="9552424" y="6336881"/>
            <a:ext cx="2274486" cy="369332"/>
          </a:xfrm>
          <a:prstGeom prst="rect">
            <a:avLst/>
          </a:prstGeom>
        </p:spPr>
        <p:txBody>
          <a:bodyPr wrap="square">
            <a:spAutoFit/>
          </a:bodyPr>
          <a:lstStyle/>
          <a:p>
            <a:pPr algn="ctr"/>
            <a:r>
              <a:rPr lang="en-IE" dirty="0">
                <a:solidFill>
                  <a:schemeClr val="bg1"/>
                </a:solidFill>
              </a:rPr>
              <a:t>Co-Lead</a:t>
            </a:r>
          </a:p>
        </p:txBody>
      </p:sp>
    </p:spTree>
    <p:extLst>
      <p:ext uri="{BB962C8B-B14F-4D97-AF65-F5344CB8AC3E}">
        <p14:creationId xmlns:p14="http://schemas.microsoft.com/office/powerpoint/2010/main" val="25214608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en.wikipedia.org/wiki/T-shaped_skill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22535" b="37444"/>
          <a:stretch/>
        </p:blipFill>
        <p:spPr>
          <a:xfrm>
            <a:off x="0" y="1830608"/>
            <a:ext cx="12192000" cy="3251135"/>
          </a:xfrm>
          <a:prstGeom prst="rect">
            <a:avLst/>
          </a:prstGeom>
        </p:spPr>
      </p:pic>
      <p:sp>
        <p:nvSpPr>
          <p:cNvPr id="12" name="Rectangle 11"/>
          <p:cNvSpPr/>
          <p:nvPr/>
        </p:nvSpPr>
        <p:spPr>
          <a:xfrm>
            <a:off x="0" y="1830608"/>
            <a:ext cx="12192000" cy="3265642"/>
          </a:xfrm>
          <a:prstGeom prst="rect">
            <a:avLst/>
          </a:prstGeom>
          <a:solidFill>
            <a:schemeClr val="tx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3">
            <a:extLst>
              <a:ext uri="{FF2B5EF4-FFF2-40B4-BE49-F238E27FC236}">
                <a16:creationId xmlns:a16="http://schemas.microsoft.com/office/drawing/2014/main" id="{61434D22-3C80-4F01-A7E2-793C55569FF3}"/>
              </a:ext>
            </a:extLst>
          </p:cNvPr>
          <p:cNvSpPr>
            <a:spLocks noGrp="1"/>
          </p:cNvSpPr>
          <p:nvPr>
            <p:ph type="ctrTitle"/>
          </p:nvPr>
        </p:nvSpPr>
        <p:spPr>
          <a:xfrm>
            <a:off x="0" y="1816101"/>
            <a:ext cx="12192000" cy="3225452"/>
          </a:xfrm>
        </p:spPr>
        <p:txBody>
          <a:bodyPr anchor="ctr">
            <a:normAutofit/>
          </a:bodyPr>
          <a:lstStyle/>
          <a:p>
            <a:pPr>
              <a:lnSpc>
                <a:spcPct val="100000"/>
              </a:lnSpc>
              <a:spcAft>
                <a:spcPts val="1000"/>
              </a:spcAft>
            </a:pPr>
            <a:br>
              <a:rPr lang="en-GB" sz="4000" dirty="0">
                <a:solidFill>
                  <a:schemeClr val="bg1"/>
                </a:solidFill>
                <a:effectLst>
                  <a:outerShdw blurRad="482600" dist="38100" dir="5400000" algn="t" rotWithShape="0">
                    <a:prstClr val="black">
                      <a:alpha val="86000"/>
                    </a:prstClr>
                  </a:outerShdw>
                </a:effectLst>
                <a:latin typeface="+mn-lt"/>
              </a:rPr>
            </a:br>
            <a:r>
              <a:rPr lang="en-GB" sz="4000" dirty="0">
                <a:solidFill>
                  <a:schemeClr val="bg1"/>
                </a:solidFill>
                <a:effectLst>
                  <a:outerShdw blurRad="482600" dist="38100" dir="5400000" algn="t" rotWithShape="0">
                    <a:prstClr val="black">
                      <a:alpha val="86000"/>
                    </a:prstClr>
                  </a:outerShdw>
                </a:effectLst>
                <a:latin typeface="+mn-lt"/>
              </a:rPr>
              <a:t>C</a:t>
            </a:r>
            <a:r>
              <a:rPr lang="en-IE" sz="4000" dirty="0">
                <a:solidFill>
                  <a:schemeClr val="bg1"/>
                </a:solidFill>
                <a:effectLst>
                  <a:outerShdw blurRad="482600" dist="38100" dir="5400000" algn="t" rotWithShape="0">
                    <a:prstClr val="black">
                      <a:alpha val="86000"/>
                    </a:prstClr>
                  </a:outerShdw>
                </a:effectLst>
                <a:latin typeface="+mn-lt"/>
              </a:rPr>
              <a:t>OLLECTIVE LEADERSHIP AND</a:t>
            </a:r>
            <a:br>
              <a:rPr lang="en-IE" sz="4000" dirty="0">
                <a:solidFill>
                  <a:schemeClr val="bg1"/>
                </a:solidFill>
                <a:effectLst>
                  <a:outerShdw blurRad="482600" dist="38100" dir="5400000" algn="t" rotWithShape="0">
                    <a:prstClr val="black">
                      <a:alpha val="86000"/>
                    </a:prstClr>
                  </a:outerShdw>
                </a:effectLst>
                <a:latin typeface="+mn-lt"/>
              </a:rPr>
            </a:br>
            <a:r>
              <a:rPr lang="en-IE" sz="4000" dirty="0">
                <a:solidFill>
                  <a:schemeClr val="bg1"/>
                </a:solidFill>
                <a:effectLst>
                  <a:outerShdw blurRad="482600" dist="38100" dir="5400000" algn="t" rotWithShape="0">
                    <a:prstClr val="black">
                      <a:alpha val="86000"/>
                    </a:prstClr>
                  </a:outerShdw>
                </a:effectLst>
                <a:latin typeface="+mn-lt"/>
              </a:rPr>
              <a:t>SAFETY CULTURES</a:t>
            </a:r>
          </a:p>
        </p:txBody>
      </p:sp>
      <p:sp>
        <p:nvSpPr>
          <p:cNvPr id="8" name="Rectangle 7">
            <a:extLst>
              <a:ext uri="{FF2B5EF4-FFF2-40B4-BE49-F238E27FC236}">
                <a16:creationId xmlns:a16="http://schemas.microsoft.com/office/drawing/2014/main" id="{017BC110-6B6D-4E19-B0F0-2C9F2BB7B428}"/>
              </a:ext>
            </a:extLst>
          </p:cNvPr>
          <p:cNvSpPr/>
          <p:nvPr/>
        </p:nvSpPr>
        <p:spPr>
          <a:xfrm>
            <a:off x="0" y="5077600"/>
            <a:ext cx="12192000" cy="638965"/>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dirty="0"/>
          </a:p>
        </p:txBody>
      </p:sp>
      <p:sp>
        <p:nvSpPr>
          <p:cNvPr id="11" name="Rectangle 10">
            <a:extLst>
              <a:ext uri="{FF2B5EF4-FFF2-40B4-BE49-F238E27FC236}">
                <a16:creationId xmlns:a16="http://schemas.microsoft.com/office/drawing/2014/main" id="{038A5952-55D4-4A29-B767-B06DD7D3A505}"/>
              </a:ext>
            </a:extLst>
          </p:cNvPr>
          <p:cNvSpPr/>
          <p:nvPr/>
        </p:nvSpPr>
        <p:spPr>
          <a:xfrm>
            <a:off x="3359312" y="5254900"/>
            <a:ext cx="5074853" cy="307777"/>
          </a:xfrm>
          <a:prstGeom prst="rect">
            <a:avLst/>
          </a:prstGeom>
        </p:spPr>
        <p:txBody>
          <a:bodyPr wrap="square">
            <a:spAutoFit/>
          </a:bodyPr>
          <a:lstStyle/>
          <a:p>
            <a:pPr algn="ctr"/>
            <a:r>
              <a:rPr lang="en-GB" sz="1400" b="1" dirty="0">
                <a:solidFill>
                  <a:srgbClr val="FFFFFF"/>
                </a:solidFill>
                <a:latin typeface="Verdana" panose="020B0604030504040204" pitchFamily="34" charset="0"/>
                <a:ea typeface="MS Mincho" panose="02020609040205080304" pitchFamily="49" charset="-128"/>
                <a:cs typeface="Times New Roman" panose="02020603050405020304" pitchFamily="18" charset="0"/>
              </a:rPr>
              <a:t>COLLECTIVE LEADERSHIP FOR SAFETY SKILLS</a:t>
            </a:r>
            <a:endParaRPr lang="en-IE" sz="1400" dirty="0"/>
          </a:p>
        </p:txBody>
      </p:sp>
      <p:pic>
        <p:nvPicPr>
          <p:cNvPr id="13" name="Picture 12">
            <a:extLst>
              <a:ext uri="{FF2B5EF4-FFF2-40B4-BE49-F238E27FC236}">
                <a16:creationId xmlns:a16="http://schemas.microsoft.com/office/drawing/2014/main" id="{2ED0032F-4E34-4342-A941-5AA3E10E3D7B}"/>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2621280" y="5141785"/>
            <a:ext cx="920912" cy="500230"/>
          </a:xfrm>
          <a:prstGeom prst="rect">
            <a:avLst/>
          </a:prstGeom>
          <a:solidFill>
            <a:srgbClr val="3864B2"/>
          </a:solidFill>
        </p:spPr>
      </p:pic>
    </p:spTree>
    <p:extLst>
      <p:ext uri="{BB962C8B-B14F-4D97-AF65-F5344CB8AC3E}">
        <p14:creationId xmlns:p14="http://schemas.microsoft.com/office/powerpoint/2010/main" val="1283012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CCCF6-08B7-4E00-969C-E996A806359E}"/>
              </a:ext>
            </a:extLst>
          </p:cNvPr>
          <p:cNvSpPr>
            <a:spLocks noGrp="1"/>
          </p:cNvSpPr>
          <p:nvPr>
            <p:ph type="title"/>
          </p:nvPr>
        </p:nvSpPr>
        <p:spPr/>
        <p:txBody>
          <a:bodyPr>
            <a:normAutofit/>
          </a:bodyPr>
          <a:lstStyle/>
          <a:p>
            <a:r>
              <a:rPr lang="en-IE" sz="4000" b="1" dirty="0"/>
              <a:t>Collective responsibility</a:t>
            </a:r>
          </a:p>
        </p:txBody>
      </p:sp>
      <p:sp>
        <p:nvSpPr>
          <p:cNvPr id="3" name="Content Placeholder 2">
            <a:extLst>
              <a:ext uri="{FF2B5EF4-FFF2-40B4-BE49-F238E27FC236}">
                <a16:creationId xmlns:a16="http://schemas.microsoft.com/office/drawing/2014/main" id="{0798A762-4D0C-4216-802C-41C12B24FBDF}"/>
              </a:ext>
            </a:extLst>
          </p:cNvPr>
          <p:cNvSpPr>
            <a:spLocks noGrp="1"/>
          </p:cNvSpPr>
          <p:nvPr>
            <p:ph idx="1"/>
          </p:nvPr>
        </p:nvSpPr>
        <p:spPr/>
        <p:txBody>
          <a:bodyPr/>
          <a:lstStyle/>
          <a:p>
            <a:r>
              <a:rPr lang="en-IE" b="1" dirty="0"/>
              <a:t>Collective responsibility </a:t>
            </a:r>
            <a:r>
              <a:rPr lang="en-IE" dirty="0"/>
              <a:t>is the notion that if each individual in a team can effect the team’s results, we can attribute the successes and failures of the team to every individual. </a:t>
            </a:r>
          </a:p>
          <a:p>
            <a:pPr marL="0" indent="0">
              <a:buNone/>
            </a:pPr>
            <a:endParaRPr lang="en-IE" sz="1000" dirty="0"/>
          </a:p>
          <a:p>
            <a:r>
              <a:rPr lang="en-IE" b="1" dirty="0"/>
              <a:t>Collective responsibility </a:t>
            </a:r>
            <a:r>
              <a:rPr lang="en-IE" dirty="0"/>
              <a:t>asserts that if an error occurs or a patient is harmed each individual involved—including patients, healthcare professionals and managers—is responsible for that failure. </a:t>
            </a:r>
          </a:p>
          <a:p>
            <a:pPr marL="0" indent="0">
              <a:buNone/>
            </a:pPr>
            <a:endParaRPr lang="en-IE" sz="1000" dirty="0"/>
          </a:p>
          <a:p>
            <a:r>
              <a:rPr lang="en-IE" dirty="0"/>
              <a:t>This sense of </a:t>
            </a:r>
            <a:r>
              <a:rPr lang="en-IE" b="1" dirty="0"/>
              <a:t>collective responsibility </a:t>
            </a:r>
            <a:r>
              <a:rPr lang="en-IE" dirty="0"/>
              <a:t>improves patient safety and helps to build a culture of safety in healthcare systems.</a:t>
            </a:r>
          </a:p>
          <a:p>
            <a:endParaRPr lang="en-IE" dirty="0"/>
          </a:p>
        </p:txBody>
      </p:sp>
      <p:sp>
        <p:nvSpPr>
          <p:cNvPr id="4" name="Rectangle 3">
            <a:extLst>
              <a:ext uri="{FF2B5EF4-FFF2-40B4-BE49-F238E27FC236}">
                <a16:creationId xmlns:a16="http://schemas.microsoft.com/office/drawing/2014/main" id="{E847AAF7-6909-4A2D-B7A7-6C3BBD1BEAE8}"/>
              </a:ext>
            </a:extLst>
          </p:cNvPr>
          <p:cNvSpPr/>
          <p:nvPr/>
        </p:nvSpPr>
        <p:spPr>
          <a:xfrm>
            <a:off x="10596880" y="230188"/>
            <a:ext cx="1595120" cy="638965"/>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dirty="0"/>
          </a:p>
        </p:txBody>
      </p:sp>
      <p:pic>
        <p:nvPicPr>
          <p:cNvPr id="5" name="Picture 4">
            <a:extLst>
              <a:ext uri="{FF2B5EF4-FFF2-40B4-BE49-F238E27FC236}">
                <a16:creationId xmlns:a16="http://schemas.microsoft.com/office/drawing/2014/main" id="{3F4667E2-F184-4527-8693-C4B8078AF583}"/>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10891520" y="299555"/>
            <a:ext cx="920912" cy="500230"/>
          </a:xfrm>
          <a:prstGeom prst="rect">
            <a:avLst/>
          </a:prstGeom>
          <a:solidFill>
            <a:srgbClr val="3864B2"/>
          </a:solidFill>
        </p:spPr>
      </p:pic>
    </p:spTree>
    <p:extLst>
      <p:ext uri="{BB962C8B-B14F-4D97-AF65-F5344CB8AC3E}">
        <p14:creationId xmlns:p14="http://schemas.microsoft.com/office/powerpoint/2010/main" val="1287762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37068-BA3C-4D6B-8CD2-34AD7B88DEF0}"/>
              </a:ext>
            </a:extLst>
          </p:cNvPr>
          <p:cNvSpPr>
            <a:spLocks noGrp="1"/>
          </p:cNvSpPr>
          <p:nvPr>
            <p:ph type="title"/>
          </p:nvPr>
        </p:nvSpPr>
        <p:spPr/>
        <p:txBody>
          <a:bodyPr>
            <a:normAutofit/>
          </a:bodyPr>
          <a:lstStyle/>
          <a:p>
            <a:r>
              <a:rPr lang="en-IE" sz="4000" b="1" dirty="0"/>
              <a:t>Collectively Identifying the causes of errors</a:t>
            </a:r>
          </a:p>
        </p:txBody>
      </p:sp>
      <p:sp>
        <p:nvSpPr>
          <p:cNvPr id="3" name="Content Placeholder 2">
            <a:extLst>
              <a:ext uri="{FF2B5EF4-FFF2-40B4-BE49-F238E27FC236}">
                <a16:creationId xmlns:a16="http://schemas.microsoft.com/office/drawing/2014/main" id="{28DFA256-8B95-472B-BB3F-760B3367D22E}"/>
              </a:ext>
            </a:extLst>
          </p:cNvPr>
          <p:cNvSpPr>
            <a:spLocks noGrp="1"/>
          </p:cNvSpPr>
          <p:nvPr>
            <p:ph idx="1"/>
          </p:nvPr>
        </p:nvSpPr>
        <p:spPr/>
        <p:txBody>
          <a:bodyPr>
            <a:normAutofit fontScale="92500" lnSpcReduction="10000"/>
          </a:bodyPr>
          <a:lstStyle/>
          <a:p>
            <a:pPr marL="0" indent="0">
              <a:buNone/>
            </a:pPr>
            <a:r>
              <a:rPr lang="en-IE" b="1" dirty="0"/>
              <a:t>Biases in seeking causes</a:t>
            </a:r>
            <a:endParaRPr lang="en-IE" dirty="0"/>
          </a:p>
          <a:p>
            <a:pPr marL="0" indent="0">
              <a:buNone/>
            </a:pPr>
            <a:r>
              <a:rPr lang="en-IE" dirty="0"/>
              <a:t>People have cognitive biases that prevent them from seeing causes. </a:t>
            </a:r>
          </a:p>
          <a:p>
            <a:pPr marL="0" indent="0">
              <a:buNone/>
            </a:pPr>
            <a:r>
              <a:rPr lang="en-IE" dirty="0"/>
              <a:t>Some examples:</a:t>
            </a:r>
          </a:p>
          <a:p>
            <a:r>
              <a:rPr lang="en-IE" i="1" dirty="0"/>
              <a:t>Confirmation bias</a:t>
            </a:r>
            <a:r>
              <a:rPr lang="en-IE" dirty="0"/>
              <a:t> prefers causes that agree with our initial assumptions. </a:t>
            </a:r>
          </a:p>
          <a:p>
            <a:r>
              <a:rPr lang="en-IE" i="1" dirty="0"/>
              <a:t>Ingroup bias</a:t>
            </a:r>
            <a:r>
              <a:rPr lang="en-IE" dirty="0"/>
              <a:t> prefers causes that implicate people outside our close associates. </a:t>
            </a:r>
          </a:p>
          <a:p>
            <a:r>
              <a:rPr lang="en-IE" i="1" dirty="0"/>
              <a:t>Sunk cost bias</a:t>
            </a:r>
            <a:r>
              <a:rPr lang="en-IE" dirty="0"/>
              <a:t> shuns causes that involve expensive investments. </a:t>
            </a:r>
          </a:p>
          <a:p>
            <a:r>
              <a:rPr lang="en-IE" i="1" dirty="0"/>
              <a:t>Recency illusion</a:t>
            </a:r>
            <a:r>
              <a:rPr lang="en-IE" dirty="0"/>
              <a:t> can prefer causes that have become recently visible, but were present and hidden before. </a:t>
            </a:r>
          </a:p>
          <a:p>
            <a:r>
              <a:rPr lang="en-IE" i="1" dirty="0"/>
              <a:t>The bandwagon effect</a:t>
            </a:r>
            <a:r>
              <a:rPr lang="en-IE" dirty="0"/>
              <a:t> prefers causes that other people mention.</a:t>
            </a:r>
          </a:p>
          <a:p>
            <a:endParaRPr lang="en-IE" dirty="0"/>
          </a:p>
        </p:txBody>
      </p:sp>
      <p:sp>
        <p:nvSpPr>
          <p:cNvPr id="4" name="Rectangle 3">
            <a:extLst>
              <a:ext uri="{FF2B5EF4-FFF2-40B4-BE49-F238E27FC236}">
                <a16:creationId xmlns:a16="http://schemas.microsoft.com/office/drawing/2014/main" id="{C08AE33E-459C-4B0A-B118-3DF05428D110}"/>
              </a:ext>
            </a:extLst>
          </p:cNvPr>
          <p:cNvSpPr/>
          <p:nvPr/>
        </p:nvSpPr>
        <p:spPr>
          <a:xfrm>
            <a:off x="10596880" y="230188"/>
            <a:ext cx="1595120" cy="638965"/>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dirty="0"/>
          </a:p>
        </p:txBody>
      </p:sp>
      <p:pic>
        <p:nvPicPr>
          <p:cNvPr id="5" name="Picture 4">
            <a:extLst>
              <a:ext uri="{FF2B5EF4-FFF2-40B4-BE49-F238E27FC236}">
                <a16:creationId xmlns:a16="http://schemas.microsoft.com/office/drawing/2014/main" id="{EC418A32-6E95-44C1-BEEE-CF3E8D5F2322}"/>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10891520" y="299555"/>
            <a:ext cx="920912" cy="500230"/>
          </a:xfrm>
          <a:prstGeom prst="rect">
            <a:avLst/>
          </a:prstGeom>
          <a:solidFill>
            <a:srgbClr val="3864B2"/>
          </a:solidFill>
        </p:spPr>
      </p:pic>
    </p:spTree>
    <p:extLst>
      <p:ext uri="{BB962C8B-B14F-4D97-AF65-F5344CB8AC3E}">
        <p14:creationId xmlns:p14="http://schemas.microsoft.com/office/powerpoint/2010/main" val="2394091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C1A34-AB9A-4FE4-A00F-A3CB93416C87}"/>
              </a:ext>
            </a:extLst>
          </p:cNvPr>
          <p:cNvSpPr>
            <a:spLocks noGrp="1"/>
          </p:cNvSpPr>
          <p:nvPr>
            <p:ph type="title"/>
          </p:nvPr>
        </p:nvSpPr>
        <p:spPr/>
        <p:txBody>
          <a:bodyPr>
            <a:normAutofit/>
          </a:bodyPr>
          <a:lstStyle/>
          <a:p>
            <a:r>
              <a:rPr lang="en-IE" sz="4000" b="1" dirty="0"/>
              <a:t>T-shaped professionals</a:t>
            </a:r>
          </a:p>
        </p:txBody>
      </p:sp>
      <p:sp>
        <p:nvSpPr>
          <p:cNvPr id="3" name="Content Placeholder 2">
            <a:extLst>
              <a:ext uri="{FF2B5EF4-FFF2-40B4-BE49-F238E27FC236}">
                <a16:creationId xmlns:a16="http://schemas.microsoft.com/office/drawing/2014/main" id="{079A28D8-2CB4-47DC-93A8-121215B9057D}"/>
              </a:ext>
            </a:extLst>
          </p:cNvPr>
          <p:cNvSpPr>
            <a:spLocks noGrp="1"/>
          </p:cNvSpPr>
          <p:nvPr>
            <p:ph idx="1"/>
          </p:nvPr>
        </p:nvSpPr>
        <p:spPr/>
        <p:txBody>
          <a:bodyPr>
            <a:normAutofit lnSpcReduction="10000"/>
          </a:bodyPr>
          <a:lstStyle/>
          <a:p>
            <a:r>
              <a:rPr lang="en-IE" dirty="0"/>
              <a:t>Collective responsibility motivates the development of broadly skilled colleagues. </a:t>
            </a:r>
          </a:p>
          <a:p>
            <a:pPr marL="0" indent="0">
              <a:buNone/>
            </a:pPr>
            <a:endParaRPr lang="en-IE" sz="500" dirty="0"/>
          </a:p>
          <a:p>
            <a:r>
              <a:rPr lang="en-IE" dirty="0"/>
              <a:t>The concept of T-shaped professionals </a:t>
            </a:r>
            <a:r>
              <a:rPr lang="en-US" dirty="0"/>
              <a:t>or T-shaped skills </a:t>
            </a:r>
            <a:r>
              <a:rPr lang="en-IE" dirty="0"/>
              <a:t>is one where </a:t>
            </a:r>
            <a:r>
              <a:rPr lang="en-US" dirty="0"/>
              <a:t>the vertical bar on the </a:t>
            </a:r>
            <a:r>
              <a:rPr lang="en-US" i="1" dirty="0"/>
              <a:t>T </a:t>
            </a:r>
            <a:r>
              <a:rPr lang="en-US" dirty="0"/>
              <a:t>represents the depth of related skills and expertise in a single field or discipline,  whereas the horizontal bar is the ability to collaborate across disciplines with experts in other areas and to apply knowledge in areas of expertise other than one's own. </a:t>
            </a:r>
          </a:p>
          <a:p>
            <a:pPr marL="0" indent="0">
              <a:buNone/>
            </a:pPr>
            <a:endParaRPr lang="en-US" sz="500" dirty="0"/>
          </a:p>
          <a:p>
            <a:r>
              <a:rPr lang="en-IE" u="sng" dirty="0">
                <a:hlinkClick r:id="rId2">
                  <a:extLst>
                    <a:ext uri="{A12FA001-AC4F-418D-AE19-62706E023703}">
                      <ahyp:hlinkClr xmlns:ahyp="http://schemas.microsoft.com/office/drawing/2018/hyperlinkcolor" val="tx"/>
                    </a:ext>
                  </a:extLst>
                </a:hlinkClick>
              </a:rPr>
              <a:t>T-shaped professionals</a:t>
            </a:r>
            <a:r>
              <a:rPr lang="en-IE" dirty="0"/>
              <a:t> have well-developed specialty skills and broad capabilities in other areas. Broader skills in a group</a:t>
            </a:r>
            <a:r>
              <a:rPr lang="en-US" dirty="0"/>
              <a:t> are important for taking collective responsibility</a:t>
            </a:r>
            <a:endParaRPr lang="en-IE" dirty="0"/>
          </a:p>
        </p:txBody>
      </p:sp>
      <p:sp>
        <p:nvSpPr>
          <p:cNvPr id="4" name="Rectangle 3">
            <a:extLst>
              <a:ext uri="{FF2B5EF4-FFF2-40B4-BE49-F238E27FC236}">
                <a16:creationId xmlns:a16="http://schemas.microsoft.com/office/drawing/2014/main" id="{403152A3-966D-4F91-87A7-B32F9B178D47}"/>
              </a:ext>
            </a:extLst>
          </p:cNvPr>
          <p:cNvSpPr/>
          <p:nvPr/>
        </p:nvSpPr>
        <p:spPr>
          <a:xfrm rot="1264095">
            <a:off x="8551374" y="458808"/>
            <a:ext cx="2352496" cy="1200329"/>
          </a:xfrm>
          <a:prstGeom prst="rect">
            <a:avLst/>
          </a:prstGeom>
          <a:noFill/>
        </p:spPr>
        <p:txBody>
          <a:bodyPr wrap="square" lIns="91440" tIns="45720" rIns="91440" bIns="45720">
            <a:spAutoFit/>
          </a:bodyPr>
          <a:lstStyle/>
          <a:p>
            <a:pPr algn="ctr"/>
            <a:r>
              <a:rPr lang="en-IE" sz="72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a:t>
            </a:r>
            <a:endParaRPr lang="en-IE"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5" name="Rectangle 4">
            <a:extLst>
              <a:ext uri="{FF2B5EF4-FFF2-40B4-BE49-F238E27FC236}">
                <a16:creationId xmlns:a16="http://schemas.microsoft.com/office/drawing/2014/main" id="{975666A2-A7DF-490A-9EAC-2CD86CF91CFC}"/>
              </a:ext>
            </a:extLst>
          </p:cNvPr>
          <p:cNvSpPr/>
          <p:nvPr/>
        </p:nvSpPr>
        <p:spPr>
          <a:xfrm>
            <a:off x="10596880" y="230188"/>
            <a:ext cx="1595120" cy="638965"/>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dirty="0"/>
          </a:p>
        </p:txBody>
      </p:sp>
      <p:pic>
        <p:nvPicPr>
          <p:cNvPr id="6" name="Picture 5">
            <a:extLst>
              <a:ext uri="{FF2B5EF4-FFF2-40B4-BE49-F238E27FC236}">
                <a16:creationId xmlns:a16="http://schemas.microsoft.com/office/drawing/2014/main" id="{16D95EE5-5F8B-4DE4-BE90-F7A16E930EC8}"/>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10891520" y="299555"/>
            <a:ext cx="920912" cy="500230"/>
          </a:xfrm>
          <a:prstGeom prst="rect">
            <a:avLst/>
          </a:prstGeom>
          <a:solidFill>
            <a:srgbClr val="3864B2"/>
          </a:solidFill>
        </p:spPr>
      </p:pic>
    </p:spTree>
    <p:extLst>
      <p:ext uri="{BB962C8B-B14F-4D97-AF65-F5344CB8AC3E}">
        <p14:creationId xmlns:p14="http://schemas.microsoft.com/office/powerpoint/2010/main" val="1066968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380B6-FF96-4A83-A8DC-6F9F29240A66}"/>
              </a:ext>
            </a:extLst>
          </p:cNvPr>
          <p:cNvSpPr>
            <a:spLocks noGrp="1"/>
          </p:cNvSpPr>
          <p:nvPr>
            <p:ph type="title"/>
          </p:nvPr>
        </p:nvSpPr>
        <p:spPr/>
        <p:txBody>
          <a:bodyPr>
            <a:normAutofit/>
          </a:bodyPr>
          <a:lstStyle/>
          <a:p>
            <a:r>
              <a:rPr lang="en-IE" sz="3600" b="1" dirty="0"/>
              <a:t>Safety Skills and Competencies</a:t>
            </a:r>
            <a:endParaRPr lang="en-IE" sz="3600" dirty="0"/>
          </a:p>
        </p:txBody>
      </p:sp>
      <p:graphicFrame>
        <p:nvGraphicFramePr>
          <p:cNvPr id="4" name="Content Placeholder 3">
            <a:extLst>
              <a:ext uri="{FF2B5EF4-FFF2-40B4-BE49-F238E27FC236}">
                <a16:creationId xmlns:a16="http://schemas.microsoft.com/office/drawing/2014/main" id="{DC97D5F5-3840-4203-B819-C2E8ADC16A08}"/>
              </a:ext>
            </a:extLst>
          </p:cNvPr>
          <p:cNvGraphicFramePr>
            <a:graphicFrameLocks noGrp="1"/>
          </p:cNvGraphicFramePr>
          <p:nvPr>
            <p:ph idx="1"/>
            <p:extLst>
              <p:ext uri="{D42A27DB-BD31-4B8C-83A1-F6EECF244321}">
                <p14:modId xmlns:p14="http://schemas.microsoft.com/office/powerpoint/2010/main" val="4539846"/>
              </p:ext>
            </p:extLst>
          </p:nvPr>
        </p:nvGraphicFramePr>
        <p:xfrm>
          <a:off x="838200" y="1825625"/>
          <a:ext cx="10515600" cy="3092519"/>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2226491417"/>
                    </a:ext>
                  </a:extLst>
                </a:gridCol>
              </a:tblGrid>
              <a:tr h="402604">
                <a:tc>
                  <a:txBody>
                    <a:bodyPr/>
                    <a:lstStyle/>
                    <a:p>
                      <a:pPr algn="ctr"/>
                      <a:r>
                        <a:rPr lang="en-IE" sz="2400" dirty="0"/>
                        <a:t>The Six Domains of Safety Competencies</a:t>
                      </a:r>
                    </a:p>
                  </a:txBody>
                  <a:tcPr/>
                </a:tc>
                <a:extLst>
                  <a:ext uri="{0D108BD9-81ED-4DB2-BD59-A6C34878D82A}">
                    <a16:rowId xmlns:a16="http://schemas.microsoft.com/office/drawing/2014/main" val="2323038199"/>
                  </a:ext>
                </a:extLst>
              </a:tr>
              <a:tr h="2635319">
                <a:tc>
                  <a:txBody>
                    <a:bodyPr/>
                    <a:lstStyle/>
                    <a:p>
                      <a:pPr marL="342900" indent="-342900">
                        <a:buAutoNum type="arabicPeriod"/>
                      </a:pPr>
                      <a:r>
                        <a:rPr lang="en-IE" sz="2400" dirty="0"/>
                        <a:t>Contribute to a culture of patient safety</a:t>
                      </a:r>
                    </a:p>
                    <a:p>
                      <a:pPr marL="342900" indent="-342900">
                        <a:buAutoNum type="arabicPeriod"/>
                      </a:pPr>
                      <a:r>
                        <a:rPr lang="en-IE" sz="2400" dirty="0"/>
                        <a:t>Work in teams for patient safety</a:t>
                      </a:r>
                    </a:p>
                    <a:p>
                      <a:pPr marL="342900" indent="-342900">
                        <a:buAutoNum type="arabicPeriod"/>
                      </a:pPr>
                      <a:r>
                        <a:rPr lang="en-IE" sz="2400" dirty="0"/>
                        <a:t>Communicate effectively for patient safety</a:t>
                      </a:r>
                    </a:p>
                    <a:p>
                      <a:pPr marL="342900" indent="-342900">
                        <a:buAutoNum type="arabicPeriod"/>
                      </a:pPr>
                      <a:r>
                        <a:rPr lang="en-IE" sz="2400" dirty="0"/>
                        <a:t>Manage safety risks</a:t>
                      </a:r>
                    </a:p>
                    <a:p>
                      <a:pPr marL="342900" indent="-342900">
                        <a:buAutoNum type="arabicPeriod"/>
                      </a:pPr>
                      <a:r>
                        <a:rPr lang="en-IE" sz="2400" dirty="0"/>
                        <a:t>Optimise human and environmental factors</a:t>
                      </a:r>
                    </a:p>
                    <a:p>
                      <a:pPr marL="342900" indent="-342900">
                        <a:buAutoNum type="arabicPeriod"/>
                      </a:pPr>
                      <a:r>
                        <a:rPr lang="en-IE" sz="2400" dirty="0"/>
                        <a:t>Recognise, respond to and disclose adverse events</a:t>
                      </a:r>
                      <a:endParaRPr lang="en-IE" dirty="0"/>
                    </a:p>
                  </a:txBody>
                  <a:tcPr/>
                </a:tc>
                <a:extLst>
                  <a:ext uri="{0D108BD9-81ED-4DB2-BD59-A6C34878D82A}">
                    <a16:rowId xmlns:a16="http://schemas.microsoft.com/office/drawing/2014/main" val="2225694151"/>
                  </a:ext>
                </a:extLst>
              </a:tr>
            </a:tbl>
          </a:graphicData>
        </a:graphic>
      </p:graphicFrame>
      <p:sp>
        <p:nvSpPr>
          <p:cNvPr id="5" name="TextBox 4">
            <a:extLst>
              <a:ext uri="{FF2B5EF4-FFF2-40B4-BE49-F238E27FC236}">
                <a16:creationId xmlns:a16="http://schemas.microsoft.com/office/drawing/2014/main" id="{30517E4C-50DF-403A-B42B-8BE9B6C33089}"/>
              </a:ext>
            </a:extLst>
          </p:cNvPr>
          <p:cNvSpPr txBox="1"/>
          <p:nvPr/>
        </p:nvSpPr>
        <p:spPr>
          <a:xfrm>
            <a:off x="397565" y="6169709"/>
            <a:ext cx="11289546" cy="646331"/>
          </a:xfrm>
          <a:prstGeom prst="rect">
            <a:avLst/>
          </a:prstGeom>
          <a:noFill/>
        </p:spPr>
        <p:txBody>
          <a:bodyPr wrap="square" rtlCol="0">
            <a:spAutoFit/>
          </a:bodyPr>
          <a:lstStyle/>
          <a:p>
            <a:r>
              <a:rPr lang="en-IE" i="1" dirty="0"/>
              <a:t>Ref</a:t>
            </a:r>
            <a:r>
              <a:rPr lang="en-IE" dirty="0"/>
              <a:t>: Ginsburg L, Castel E, </a:t>
            </a:r>
            <a:r>
              <a:rPr lang="en-IE" dirty="0" err="1"/>
              <a:t>Tregunno</a:t>
            </a:r>
            <a:r>
              <a:rPr lang="en-IE" dirty="0"/>
              <a:t> D</a:t>
            </a:r>
            <a:r>
              <a:rPr lang="en-IE" i="1" dirty="0"/>
              <a:t>, et al. </a:t>
            </a:r>
            <a:r>
              <a:rPr lang="en-IE" dirty="0"/>
              <a:t>The H-PEPSS: an instrument to measure health professionals' perceptions of patient safety competence at entry into practice. </a:t>
            </a:r>
            <a:r>
              <a:rPr lang="en-IE" i="1" dirty="0"/>
              <a:t>BMJ Qual </a:t>
            </a:r>
            <a:r>
              <a:rPr lang="en-IE" i="1" dirty="0" err="1"/>
              <a:t>Saf</a:t>
            </a:r>
            <a:r>
              <a:rPr lang="en-IE" i="1" dirty="0"/>
              <a:t> </a:t>
            </a:r>
            <a:r>
              <a:rPr lang="en-IE" dirty="0"/>
              <a:t>2012;</a:t>
            </a:r>
            <a:r>
              <a:rPr lang="en-IE" b="1" dirty="0"/>
              <a:t>21:</a:t>
            </a:r>
            <a:r>
              <a:rPr lang="en-IE" dirty="0"/>
              <a:t>676-684.</a:t>
            </a:r>
          </a:p>
        </p:txBody>
      </p:sp>
      <p:sp>
        <p:nvSpPr>
          <p:cNvPr id="6" name="Rectangle 5">
            <a:extLst>
              <a:ext uri="{FF2B5EF4-FFF2-40B4-BE49-F238E27FC236}">
                <a16:creationId xmlns:a16="http://schemas.microsoft.com/office/drawing/2014/main" id="{CF40EFA9-F24E-475F-8FFD-318DBEE1222B}"/>
              </a:ext>
            </a:extLst>
          </p:cNvPr>
          <p:cNvSpPr/>
          <p:nvPr/>
        </p:nvSpPr>
        <p:spPr>
          <a:xfrm>
            <a:off x="10596880" y="230188"/>
            <a:ext cx="1595120" cy="638965"/>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dirty="0"/>
          </a:p>
        </p:txBody>
      </p:sp>
      <p:pic>
        <p:nvPicPr>
          <p:cNvPr id="7" name="Picture 6">
            <a:extLst>
              <a:ext uri="{FF2B5EF4-FFF2-40B4-BE49-F238E27FC236}">
                <a16:creationId xmlns:a16="http://schemas.microsoft.com/office/drawing/2014/main" id="{46861DA3-B2B3-437D-AB53-620C9C7BEAD3}"/>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10891520" y="299555"/>
            <a:ext cx="920912" cy="500230"/>
          </a:xfrm>
          <a:prstGeom prst="rect">
            <a:avLst/>
          </a:prstGeom>
          <a:solidFill>
            <a:srgbClr val="3864B2"/>
          </a:solidFill>
        </p:spPr>
      </p:pic>
    </p:spTree>
    <p:extLst>
      <p:ext uri="{BB962C8B-B14F-4D97-AF65-F5344CB8AC3E}">
        <p14:creationId xmlns:p14="http://schemas.microsoft.com/office/powerpoint/2010/main" val="2641662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29ED1CF-E087-4FC8-B5AA-A25412C96F9B}"/>
              </a:ext>
            </a:extLst>
          </p:cNvPr>
          <p:cNvGraphicFramePr>
            <a:graphicFrameLocks noGrp="1"/>
          </p:cNvGraphicFramePr>
          <p:nvPr>
            <p:extLst>
              <p:ext uri="{D42A27DB-BD31-4B8C-83A1-F6EECF244321}">
                <p14:modId xmlns:p14="http://schemas.microsoft.com/office/powerpoint/2010/main" val="2481585725"/>
              </p:ext>
            </p:extLst>
          </p:nvPr>
        </p:nvGraphicFramePr>
        <p:xfrm>
          <a:off x="432004" y="72581"/>
          <a:ext cx="11327992" cy="6683032"/>
        </p:xfrm>
        <a:graphic>
          <a:graphicData uri="http://schemas.openxmlformats.org/drawingml/2006/table">
            <a:tbl>
              <a:tblPr firstRow="1" firstCol="1" bandRow="1">
                <a:tableStyleId>{5C22544A-7EE6-4342-B048-85BDC9FD1C3A}</a:tableStyleId>
              </a:tblPr>
              <a:tblGrid>
                <a:gridCol w="2360892">
                  <a:extLst>
                    <a:ext uri="{9D8B030D-6E8A-4147-A177-3AD203B41FA5}">
                      <a16:colId xmlns:a16="http://schemas.microsoft.com/office/drawing/2014/main" val="3347859418"/>
                    </a:ext>
                  </a:extLst>
                </a:gridCol>
                <a:gridCol w="6770552">
                  <a:extLst>
                    <a:ext uri="{9D8B030D-6E8A-4147-A177-3AD203B41FA5}">
                      <a16:colId xmlns:a16="http://schemas.microsoft.com/office/drawing/2014/main" val="2380282467"/>
                    </a:ext>
                  </a:extLst>
                </a:gridCol>
                <a:gridCol w="1143000">
                  <a:extLst>
                    <a:ext uri="{9D8B030D-6E8A-4147-A177-3AD203B41FA5}">
                      <a16:colId xmlns:a16="http://schemas.microsoft.com/office/drawing/2014/main" val="1539580480"/>
                    </a:ext>
                  </a:extLst>
                </a:gridCol>
                <a:gridCol w="1053548">
                  <a:extLst>
                    <a:ext uri="{9D8B030D-6E8A-4147-A177-3AD203B41FA5}">
                      <a16:colId xmlns:a16="http://schemas.microsoft.com/office/drawing/2014/main" val="3675521640"/>
                    </a:ext>
                  </a:extLst>
                </a:gridCol>
              </a:tblGrid>
              <a:tr h="558309">
                <a:tc>
                  <a:txBody>
                    <a:bodyPr/>
                    <a:lstStyle/>
                    <a:p>
                      <a:pPr algn="ctr">
                        <a:lnSpc>
                          <a:spcPct val="107000"/>
                        </a:lnSpc>
                        <a:spcAft>
                          <a:spcPts val="0"/>
                        </a:spcAft>
                      </a:pPr>
                      <a:r>
                        <a:rPr lang="en-US" sz="1800" dirty="0">
                          <a:effectLst/>
                          <a:latin typeface="Verdana" panose="020B0604030504040204" pitchFamily="34" charset="0"/>
                          <a:ea typeface="Verdana" panose="020B0604030504040204" pitchFamily="34" charset="0"/>
                          <a:cs typeface="Verdana" panose="020B0604030504040204" pitchFamily="34" charset="0"/>
                        </a:rPr>
                        <a:t>Factor</a:t>
                      </a:r>
                      <a:endParaRPr lang="en-IE" sz="20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rgbClr val="002060"/>
                      </a:solidFill>
                      <a:prstDash val="solid"/>
                      <a:round/>
                      <a:headEnd type="none" w="med" len="med"/>
                      <a:tailEnd type="none" w="med" len="med"/>
                    </a:lnL>
                    <a:lnT w="12700" cap="flat" cmpd="sng" algn="ctr">
                      <a:solidFill>
                        <a:srgbClr val="00206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tc>
                  <a:txBody>
                    <a:bodyPr/>
                    <a:lstStyle/>
                    <a:p>
                      <a:pPr algn="ctr">
                        <a:lnSpc>
                          <a:spcPct val="107000"/>
                        </a:lnSpc>
                        <a:spcAft>
                          <a:spcPts val="0"/>
                        </a:spcAft>
                      </a:pPr>
                      <a:r>
                        <a:rPr lang="en-US" sz="1800" dirty="0">
                          <a:effectLst/>
                          <a:latin typeface="Verdana" panose="020B0604030504040204" pitchFamily="34" charset="0"/>
                          <a:ea typeface="Verdana" panose="020B0604030504040204" pitchFamily="34" charset="0"/>
                          <a:cs typeface="Verdana" panose="020B0604030504040204" pitchFamily="34" charset="0"/>
                        </a:rPr>
                        <a:t>Item</a:t>
                      </a:r>
                      <a:endParaRPr lang="en-IE" sz="1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T w="12700" cap="flat" cmpd="sng" algn="ctr">
                      <a:solidFill>
                        <a:srgbClr val="00206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tc>
                  <a:txBody>
                    <a:bodyPr/>
                    <a:lstStyle/>
                    <a:p>
                      <a:pPr algn="ctr">
                        <a:lnSpc>
                          <a:spcPct val="107000"/>
                        </a:lnSpc>
                        <a:spcAft>
                          <a:spcPts val="0"/>
                        </a:spcAft>
                      </a:pPr>
                      <a:r>
                        <a:rPr lang="en-US" sz="1200" dirty="0">
                          <a:effectLst/>
                          <a:latin typeface="Verdana" panose="020B0604030504040204" pitchFamily="34" charset="0"/>
                          <a:ea typeface="Verdana" panose="020B0604030504040204" pitchFamily="34" charset="0"/>
                          <a:cs typeface="Verdana" panose="020B0604030504040204" pitchFamily="34" charset="0"/>
                        </a:rPr>
                        <a:t>Team skills</a:t>
                      </a:r>
                      <a:endParaRPr lang="en-IE" sz="1100" dirty="0">
                        <a:effectLst/>
                        <a:latin typeface="Verdana" panose="020B0604030504040204" pitchFamily="34" charset="0"/>
                        <a:ea typeface="Verdana" panose="020B0604030504040204" pitchFamily="34" charset="0"/>
                        <a:cs typeface="Verdana" panose="020B0604030504040204" pitchFamily="34" charset="0"/>
                      </a:endParaRPr>
                    </a:p>
                    <a:p>
                      <a:pPr algn="ctr">
                        <a:lnSpc>
                          <a:spcPct val="107000"/>
                        </a:lnSpc>
                        <a:spcAft>
                          <a:spcPts val="0"/>
                        </a:spcAft>
                      </a:pPr>
                      <a:r>
                        <a:rPr lang="en-US" sz="1200" dirty="0">
                          <a:effectLst/>
                          <a:latin typeface="Verdana" panose="020B0604030504040204" pitchFamily="34" charset="0"/>
                          <a:ea typeface="Verdana" panose="020B0604030504040204" pitchFamily="34" charset="0"/>
                          <a:cs typeface="Verdana" panose="020B0604030504040204" pitchFamily="34" charset="0"/>
                        </a:rPr>
                        <a:t>(1-10)</a:t>
                      </a:r>
                      <a:endParaRPr lang="en-IE" sz="11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T w="12700" cap="flat" cmpd="sng" algn="ctr">
                      <a:solidFill>
                        <a:srgbClr val="00206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tc>
                  <a:txBody>
                    <a:bodyPr/>
                    <a:lstStyle/>
                    <a:p>
                      <a:pPr algn="ctr">
                        <a:lnSpc>
                          <a:spcPct val="107000"/>
                        </a:lnSpc>
                        <a:spcAft>
                          <a:spcPts val="0"/>
                        </a:spcAft>
                      </a:pPr>
                      <a:r>
                        <a:rPr lang="en-US" sz="1200" dirty="0">
                          <a:effectLst/>
                          <a:latin typeface="Verdana" panose="020B0604030504040204" pitchFamily="34" charset="0"/>
                          <a:ea typeface="Verdana" panose="020B0604030504040204" pitchFamily="34" charset="0"/>
                          <a:cs typeface="Verdana" panose="020B0604030504040204" pitchFamily="34" charset="0"/>
                        </a:rPr>
                        <a:t>Team priority ranking</a:t>
                      </a:r>
                      <a:endParaRPr lang="en-IE" sz="11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extLst>
                  <a:ext uri="{0D108BD9-81ED-4DB2-BD59-A6C34878D82A}">
                    <a16:rowId xmlns:a16="http://schemas.microsoft.com/office/drawing/2014/main" val="2383696778"/>
                  </a:ext>
                </a:extLst>
              </a:tr>
              <a:tr h="241647">
                <a:tc rowSpan="3">
                  <a:txBody>
                    <a:bodyPr/>
                    <a:lstStyle/>
                    <a:p>
                      <a:pPr>
                        <a:lnSpc>
                          <a:spcPct val="107000"/>
                        </a:lnSpc>
                        <a:spcAft>
                          <a:spcPts val="0"/>
                        </a:spcAft>
                      </a:pPr>
                      <a:r>
                        <a:rPr lang="en-US" sz="1400" dirty="0">
                          <a:effectLst/>
                          <a:latin typeface="Verdana" panose="020B0604030504040204" pitchFamily="34" charset="0"/>
                          <a:ea typeface="Verdana" panose="020B0604030504040204" pitchFamily="34" charset="0"/>
                          <a:cs typeface="Verdana" panose="020B0604030504040204" pitchFamily="34" charset="0"/>
                        </a:rPr>
                        <a:t>Working in teams with other professionals</a:t>
                      </a:r>
                      <a:endParaRPr lang="en-IE" sz="14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002060"/>
                    </a:solidFill>
                  </a:tcPr>
                </a:tc>
                <a:tc>
                  <a:txBody>
                    <a:bodyPr/>
                    <a:lstStyle/>
                    <a:p>
                      <a:pPr>
                        <a:lnSpc>
                          <a:spcPct val="107000"/>
                        </a:lnSpc>
                        <a:spcAft>
                          <a:spcPts val="0"/>
                        </a:spcAft>
                      </a:pPr>
                      <a:r>
                        <a:rPr lang="en-IE" sz="11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Managing inter-professional conflict</a:t>
                      </a:r>
                    </a:p>
                  </a:txBody>
                  <a:tcPr marL="49289" marR="49289"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92765420"/>
                  </a:ext>
                </a:extLst>
              </a:tr>
              <a:tr h="336290">
                <a:tc vMerge="1">
                  <a:txBody>
                    <a:bodyPr/>
                    <a:lstStyle/>
                    <a:p>
                      <a:endParaRPr lang="en-IE"/>
                    </a:p>
                  </a:txBody>
                  <a:tcPr/>
                </a:tc>
                <a:tc>
                  <a:txBody>
                    <a:bodyPr/>
                    <a:lstStyle/>
                    <a:p>
                      <a:pPr>
                        <a:lnSpc>
                          <a:spcPct val="107000"/>
                        </a:lnSpc>
                        <a:spcAft>
                          <a:spcPts val="0"/>
                        </a:spcAft>
                      </a:pPr>
                      <a:r>
                        <a:rPr lang="en-IE" sz="11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Sharing authority, leadership and decision-making</a:t>
                      </a:r>
                    </a:p>
                  </a:txBody>
                  <a:tcPr marL="49289" marR="49289"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3985403683"/>
                  </a:ext>
                </a:extLst>
              </a:tr>
              <a:tr h="561446">
                <a:tc vMerge="1">
                  <a:txBody>
                    <a:bodyPr/>
                    <a:lstStyle/>
                    <a:p>
                      <a:endParaRPr lang="en-IE"/>
                    </a:p>
                  </a:txBody>
                  <a:tcPr/>
                </a:tc>
                <a:tc>
                  <a:txBody>
                    <a:bodyPr/>
                    <a:lstStyle/>
                    <a:p>
                      <a:pPr>
                        <a:lnSpc>
                          <a:spcPct val="107000"/>
                        </a:lnSpc>
                        <a:spcAft>
                          <a:spcPts val="0"/>
                        </a:spcAft>
                      </a:pPr>
                      <a:r>
                        <a:rPr lang="en-IE" sz="11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Encouraging team members to speak up, question, challenge, advocate and be accountable as appropriate to address safety issues</a:t>
                      </a:r>
                    </a:p>
                  </a:txBody>
                  <a:tcPr marL="49289" marR="49289"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242227749"/>
                  </a:ext>
                </a:extLst>
              </a:tr>
              <a:tr h="301690">
                <a:tc rowSpan="3">
                  <a:txBody>
                    <a:bodyPr/>
                    <a:lstStyle/>
                    <a:p>
                      <a:pPr>
                        <a:lnSpc>
                          <a:spcPct val="107000"/>
                        </a:lnSpc>
                        <a:spcAft>
                          <a:spcPts val="0"/>
                        </a:spcAft>
                      </a:pPr>
                      <a:r>
                        <a:rPr lang="en-US" sz="1400" dirty="0">
                          <a:effectLst/>
                          <a:latin typeface="Verdana" panose="020B0604030504040204" pitchFamily="34" charset="0"/>
                          <a:ea typeface="Verdana" panose="020B0604030504040204" pitchFamily="34" charset="0"/>
                          <a:cs typeface="Verdana" panose="020B0604030504040204" pitchFamily="34" charset="0"/>
                        </a:rPr>
                        <a:t>Communicating effectively</a:t>
                      </a:r>
                      <a:endParaRPr lang="en-IE" sz="14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solidFill>
                      <a:srgbClr val="002060"/>
                    </a:solidFill>
                  </a:tcPr>
                </a:tc>
                <a:tc>
                  <a:txBody>
                    <a:bodyPr/>
                    <a:lstStyle/>
                    <a:p>
                      <a:pPr>
                        <a:lnSpc>
                          <a:spcPct val="107000"/>
                        </a:lnSpc>
                        <a:spcAft>
                          <a:spcPts val="0"/>
                        </a:spcAft>
                      </a:pPr>
                      <a:r>
                        <a:rPr lang="en-IE" sz="11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Enhancing patient safety through clear and consistent communication with patients</a:t>
                      </a:r>
                    </a:p>
                  </a:txBody>
                  <a:tcPr marL="49289" marR="49289"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2086779591"/>
                  </a:ext>
                </a:extLst>
              </a:tr>
              <a:tr h="331706">
                <a:tc vMerge="1">
                  <a:txBody>
                    <a:bodyPr/>
                    <a:lstStyle/>
                    <a:p>
                      <a:endParaRPr lang="en-IE"/>
                    </a:p>
                  </a:txBody>
                  <a:tcPr/>
                </a:tc>
                <a:tc>
                  <a:txBody>
                    <a:bodyPr/>
                    <a:lstStyle/>
                    <a:p>
                      <a:pPr>
                        <a:lnSpc>
                          <a:spcPct val="107000"/>
                        </a:lnSpc>
                        <a:spcAft>
                          <a:spcPts val="0"/>
                        </a:spcAft>
                      </a:pPr>
                      <a:r>
                        <a:rPr lang="en-IE" sz="11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Enhancing patient safety through effective communication with other healthcare providers</a:t>
                      </a:r>
                    </a:p>
                  </a:txBody>
                  <a:tcPr marL="49289" marR="49289"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09600294"/>
                  </a:ext>
                </a:extLst>
              </a:tr>
              <a:tr h="301690">
                <a:tc vMerge="1">
                  <a:txBody>
                    <a:bodyPr/>
                    <a:lstStyle/>
                    <a:p>
                      <a:endParaRPr lang="en-IE"/>
                    </a:p>
                  </a:txBody>
                  <a:tcPr/>
                </a:tc>
                <a:tc>
                  <a:txBody>
                    <a:bodyPr/>
                    <a:lstStyle/>
                    <a:p>
                      <a:pPr>
                        <a:lnSpc>
                          <a:spcPct val="107000"/>
                        </a:lnSpc>
                        <a:spcAft>
                          <a:spcPts val="0"/>
                        </a:spcAft>
                      </a:pPr>
                      <a:r>
                        <a:rPr lang="en-IE" sz="11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Effective verbal and nonverbal communication abilities to prevent adverse events</a:t>
                      </a:r>
                    </a:p>
                  </a:txBody>
                  <a:tcPr marL="49289" marR="49289"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3721867874"/>
                  </a:ext>
                </a:extLst>
              </a:tr>
              <a:tr h="342336">
                <a:tc rowSpan="3">
                  <a:txBody>
                    <a:bodyPr/>
                    <a:lstStyle/>
                    <a:p>
                      <a:pPr>
                        <a:lnSpc>
                          <a:spcPct val="107000"/>
                        </a:lnSpc>
                        <a:spcAft>
                          <a:spcPts val="0"/>
                        </a:spcAft>
                      </a:pPr>
                      <a:r>
                        <a:rPr lang="en-US" sz="1400" dirty="0">
                          <a:effectLst/>
                          <a:latin typeface="Verdana" panose="020B0604030504040204" pitchFamily="34" charset="0"/>
                          <a:ea typeface="Verdana" panose="020B0604030504040204" pitchFamily="34" charset="0"/>
                          <a:cs typeface="Verdana" panose="020B0604030504040204" pitchFamily="34" charset="0"/>
                        </a:rPr>
                        <a:t>Managing Safety risks</a:t>
                      </a:r>
                      <a:endParaRPr lang="en-IE" sz="14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solidFill>
                      <a:srgbClr val="002060"/>
                    </a:solidFill>
                  </a:tcPr>
                </a:tc>
                <a:tc>
                  <a:txBody>
                    <a:bodyPr/>
                    <a:lstStyle/>
                    <a:p>
                      <a:pPr>
                        <a:lnSpc>
                          <a:spcPct val="107000"/>
                        </a:lnSpc>
                        <a:spcAft>
                          <a:spcPts val="0"/>
                        </a:spcAft>
                      </a:pPr>
                      <a:r>
                        <a:rPr lang="en-IE" sz="11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Recognising routine situations in which safety problems may arise</a:t>
                      </a:r>
                    </a:p>
                  </a:txBody>
                  <a:tcPr marL="49289" marR="49289"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7120239"/>
                  </a:ext>
                </a:extLst>
              </a:tr>
              <a:tr h="327013">
                <a:tc vMerge="1">
                  <a:txBody>
                    <a:bodyPr/>
                    <a:lstStyle/>
                    <a:p>
                      <a:endParaRPr lang="en-IE"/>
                    </a:p>
                  </a:txBody>
                  <a:tcPr/>
                </a:tc>
                <a:tc>
                  <a:txBody>
                    <a:bodyPr/>
                    <a:lstStyle/>
                    <a:p>
                      <a:pPr>
                        <a:lnSpc>
                          <a:spcPct val="107000"/>
                        </a:lnSpc>
                        <a:spcAft>
                          <a:spcPts val="0"/>
                        </a:spcAft>
                      </a:pPr>
                      <a:r>
                        <a:rPr lang="en-IE" sz="11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Identifying and implementing safety solutions</a:t>
                      </a:r>
                    </a:p>
                  </a:txBody>
                  <a:tcPr marL="49289" marR="49289"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3398337489"/>
                  </a:ext>
                </a:extLst>
              </a:tr>
              <a:tr h="268357">
                <a:tc vMerge="1">
                  <a:txBody>
                    <a:bodyPr/>
                    <a:lstStyle/>
                    <a:p>
                      <a:endParaRPr lang="en-IE"/>
                    </a:p>
                  </a:txBody>
                  <a:tcPr/>
                </a:tc>
                <a:tc>
                  <a:txBody>
                    <a:bodyPr/>
                    <a:lstStyle/>
                    <a:p>
                      <a:pPr>
                        <a:lnSpc>
                          <a:spcPct val="107000"/>
                        </a:lnSpc>
                        <a:spcAft>
                          <a:spcPts val="0"/>
                        </a:spcAft>
                      </a:pPr>
                      <a:r>
                        <a:rPr lang="en-IE" sz="11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Anticipating and managing high risk situations</a:t>
                      </a:r>
                    </a:p>
                  </a:txBody>
                  <a:tcPr marL="49289" marR="49289"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76592339"/>
                  </a:ext>
                </a:extLst>
              </a:tr>
              <a:tr h="301690">
                <a:tc rowSpan="2">
                  <a:txBody>
                    <a:bodyPr/>
                    <a:lstStyle/>
                    <a:p>
                      <a:pPr>
                        <a:lnSpc>
                          <a:spcPct val="107000"/>
                        </a:lnSpc>
                        <a:spcAft>
                          <a:spcPts val="0"/>
                        </a:spcAft>
                      </a:pPr>
                      <a:r>
                        <a:rPr lang="en-US" sz="1400" dirty="0">
                          <a:effectLst/>
                          <a:latin typeface="Verdana" panose="020B0604030504040204" pitchFamily="34" charset="0"/>
                          <a:ea typeface="Verdana" panose="020B0604030504040204" pitchFamily="34" charset="0"/>
                          <a:cs typeface="Verdana" panose="020B0604030504040204" pitchFamily="34" charset="0"/>
                        </a:rPr>
                        <a:t>Understanding Human and Environmental factors</a:t>
                      </a:r>
                      <a:endParaRPr lang="en-IE" sz="14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solidFill>
                      <a:srgbClr val="002060"/>
                    </a:solidFill>
                  </a:tcPr>
                </a:tc>
                <a:tc>
                  <a:txBody>
                    <a:bodyPr/>
                    <a:lstStyle/>
                    <a:p>
                      <a:pPr>
                        <a:lnSpc>
                          <a:spcPct val="107000"/>
                        </a:lnSpc>
                        <a:spcAft>
                          <a:spcPts val="0"/>
                        </a:spcAft>
                      </a:pPr>
                      <a:r>
                        <a:rPr lang="en-IE" sz="11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Understanding the role of human factors, such as fatigue, which effect patient safety</a:t>
                      </a:r>
                    </a:p>
                  </a:txBody>
                  <a:tcPr marL="49289" marR="49289"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2800179349"/>
                  </a:ext>
                </a:extLst>
              </a:tr>
              <a:tr h="442639">
                <a:tc vMerge="1">
                  <a:txBody>
                    <a:bodyPr/>
                    <a:lstStyle/>
                    <a:p>
                      <a:endParaRPr lang="en-IE"/>
                    </a:p>
                  </a:txBody>
                  <a:tcPr/>
                </a:tc>
                <a:tc>
                  <a:txBody>
                    <a:bodyPr/>
                    <a:lstStyle/>
                    <a:p>
                      <a:pPr>
                        <a:lnSpc>
                          <a:spcPct val="107000"/>
                        </a:lnSpc>
                        <a:spcAft>
                          <a:spcPts val="0"/>
                        </a:spcAft>
                      </a:pPr>
                      <a:r>
                        <a:rPr lang="en-IE" sz="11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Understanding the role of environmental factors such as work flow, ergonomics and resources, which effect patient safety</a:t>
                      </a:r>
                    </a:p>
                  </a:txBody>
                  <a:tcPr marL="49289" marR="49289"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0303214"/>
                  </a:ext>
                </a:extLst>
              </a:tr>
              <a:tr h="378793">
                <a:tc rowSpan="2">
                  <a:txBody>
                    <a:bodyPr/>
                    <a:lstStyle/>
                    <a:p>
                      <a:pPr>
                        <a:lnSpc>
                          <a:spcPct val="107000"/>
                        </a:lnSpc>
                        <a:spcAft>
                          <a:spcPts val="0"/>
                        </a:spcAft>
                      </a:pPr>
                      <a:r>
                        <a:rPr lang="en-US" sz="1400" dirty="0" err="1">
                          <a:effectLst/>
                          <a:latin typeface="Verdana" panose="020B0604030504040204" pitchFamily="34" charset="0"/>
                          <a:ea typeface="Verdana" panose="020B0604030504040204" pitchFamily="34" charset="0"/>
                          <a:cs typeface="Verdana" panose="020B0604030504040204" pitchFamily="34" charset="0"/>
                        </a:rPr>
                        <a:t>Recognise</a:t>
                      </a:r>
                      <a:r>
                        <a:rPr lang="en-US" sz="1400" dirty="0">
                          <a:effectLst/>
                          <a:latin typeface="Verdana" panose="020B0604030504040204" pitchFamily="34" charset="0"/>
                          <a:ea typeface="Verdana" panose="020B0604030504040204" pitchFamily="34" charset="0"/>
                          <a:cs typeface="Verdana" panose="020B0604030504040204" pitchFamily="34" charset="0"/>
                        </a:rPr>
                        <a:t> and respond to reduce harm</a:t>
                      </a:r>
                      <a:endParaRPr lang="en-IE" sz="14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solidFill>
                      <a:srgbClr val="002060"/>
                    </a:solidFill>
                  </a:tcPr>
                </a:tc>
                <a:tc>
                  <a:txBody>
                    <a:bodyPr/>
                    <a:lstStyle/>
                    <a:p>
                      <a:pPr>
                        <a:lnSpc>
                          <a:spcPct val="107000"/>
                        </a:lnSpc>
                        <a:spcAft>
                          <a:spcPts val="0"/>
                        </a:spcAft>
                      </a:pPr>
                      <a:r>
                        <a:rPr lang="en-IE" sz="11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Recognising an adverse event or close call</a:t>
                      </a:r>
                    </a:p>
                  </a:txBody>
                  <a:tcPr marL="49289" marR="49289"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2195198867"/>
                  </a:ext>
                </a:extLst>
              </a:tr>
              <a:tr h="387626">
                <a:tc vMerge="1">
                  <a:txBody>
                    <a:bodyPr/>
                    <a:lstStyle/>
                    <a:p>
                      <a:endParaRPr lang="en-IE"/>
                    </a:p>
                  </a:txBody>
                  <a:tcPr/>
                </a:tc>
                <a:tc>
                  <a:txBody>
                    <a:bodyPr/>
                    <a:lstStyle/>
                    <a:p>
                      <a:pPr>
                        <a:lnSpc>
                          <a:spcPct val="107000"/>
                        </a:lnSpc>
                        <a:spcAft>
                          <a:spcPts val="0"/>
                        </a:spcAft>
                      </a:pPr>
                      <a:r>
                        <a:rPr lang="en-IE" sz="11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Reducing harm by addressing immediate risks for patients and others involved</a:t>
                      </a:r>
                    </a:p>
                  </a:txBody>
                  <a:tcPr marL="49289" marR="49289"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339026688"/>
                  </a:ext>
                </a:extLst>
              </a:tr>
              <a:tr h="301690">
                <a:tc rowSpan="3">
                  <a:txBody>
                    <a:bodyPr/>
                    <a:lstStyle/>
                    <a:p>
                      <a:pPr>
                        <a:lnSpc>
                          <a:spcPct val="107000"/>
                        </a:lnSpc>
                        <a:spcAft>
                          <a:spcPts val="0"/>
                        </a:spcAft>
                      </a:pPr>
                      <a:r>
                        <a:rPr lang="en-US" sz="1400" dirty="0">
                          <a:effectLst/>
                          <a:latin typeface="Verdana" panose="020B0604030504040204" pitchFamily="34" charset="0"/>
                          <a:ea typeface="Verdana" panose="020B0604030504040204" pitchFamily="34" charset="0"/>
                          <a:cs typeface="Verdana" panose="020B0604030504040204" pitchFamily="34" charset="0"/>
                        </a:rPr>
                        <a:t>Culture of Safety</a:t>
                      </a:r>
                      <a:endParaRPr lang="en-IE" sz="14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B w="12700" cap="flat" cmpd="sng" algn="ctr">
                      <a:solidFill>
                        <a:srgbClr val="002060"/>
                      </a:solidFill>
                      <a:prstDash val="solid"/>
                      <a:round/>
                      <a:headEnd type="none" w="med" len="med"/>
                      <a:tailEnd type="none" w="med" len="med"/>
                    </a:lnB>
                    <a:solidFill>
                      <a:srgbClr val="002060"/>
                    </a:solidFill>
                  </a:tcPr>
                </a:tc>
                <a:tc>
                  <a:txBody>
                    <a:bodyPr/>
                    <a:lstStyle/>
                    <a:p>
                      <a:pPr>
                        <a:lnSpc>
                          <a:spcPct val="107000"/>
                        </a:lnSpc>
                        <a:spcAft>
                          <a:spcPts val="0"/>
                        </a:spcAft>
                      </a:pPr>
                      <a:r>
                        <a:rPr lang="en-IE" sz="11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Taking a questioning attitude and speaking up when I see things that may be unsafe</a:t>
                      </a:r>
                    </a:p>
                  </a:txBody>
                  <a:tcPr marL="49289" marR="49289"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US" sz="800">
                          <a:effectLst/>
                          <a:latin typeface="Verdana" panose="020B0604030504040204" pitchFamily="34" charset="0"/>
                          <a:ea typeface="Verdana" panose="020B0604030504040204" pitchFamily="34" charset="0"/>
                          <a:cs typeface="Verdana" panose="020B0604030504040204" pitchFamily="34" charset="0"/>
                        </a:rPr>
                        <a:t> </a:t>
                      </a:r>
                      <a:endParaRPr lang="en-IE" sz="80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1731158861"/>
                  </a:ext>
                </a:extLst>
              </a:tr>
              <a:tr h="622649">
                <a:tc vMerge="1">
                  <a:txBody>
                    <a:bodyPr/>
                    <a:lstStyle/>
                    <a:p>
                      <a:endParaRPr lang="en-IE"/>
                    </a:p>
                  </a:txBody>
                  <a:tcPr/>
                </a:tc>
                <a:tc>
                  <a:txBody>
                    <a:bodyPr/>
                    <a:lstStyle/>
                    <a:p>
                      <a:pPr>
                        <a:lnSpc>
                          <a:spcPct val="107000"/>
                        </a:lnSpc>
                        <a:spcAft>
                          <a:spcPts val="0"/>
                        </a:spcAft>
                      </a:pPr>
                      <a:r>
                        <a:rPr lang="en-IE" sz="11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Creating a supportive environment that encourages patients and providers to speak up when they have concerns about safety</a:t>
                      </a:r>
                    </a:p>
                  </a:txBody>
                  <a:tcPr marL="49289" marR="49289"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13221681"/>
                  </a:ext>
                </a:extLst>
              </a:tr>
              <a:tr h="665921">
                <a:tc vMerge="1">
                  <a:txBody>
                    <a:bodyPr/>
                    <a:lstStyle/>
                    <a:p>
                      <a:endParaRPr lang="en-IE"/>
                    </a:p>
                  </a:txBody>
                  <a:tcPr/>
                </a:tc>
                <a:tc>
                  <a:txBody>
                    <a:bodyPr/>
                    <a:lstStyle/>
                    <a:p>
                      <a:pPr>
                        <a:lnSpc>
                          <a:spcPct val="107000"/>
                        </a:lnSpc>
                        <a:spcAft>
                          <a:spcPts val="0"/>
                        </a:spcAft>
                      </a:pPr>
                      <a:r>
                        <a:rPr lang="en-IE" sz="1100" dirty="0">
                          <a:solidFill>
                            <a:srgbClr val="002060"/>
                          </a:solidFill>
                          <a:effectLst/>
                          <a:latin typeface="Verdana" panose="020B0604030504040204" pitchFamily="34" charset="0"/>
                          <a:ea typeface="Verdana" panose="020B0604030504040204" pitchFamily="34" charset="0"/>
                          <a:cs typeface="Verdana" panose="020B0604030504040204" pitchFamily="34" charset="0"/>
                        </a:rPr>
                        <a:t>Understanding the nature of systems (e.g., aspects of the organisation, management or the work environment including policies, resources, communication and other processes) and system failures and their role in adverse events</a:t>
                      </a:r>
                    </a:p>
                  </a:txBody>
                  <a:tcPr marL="49289" marR="49289"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IE" sz="800" dirty="0">
                        <a:effectLst/>
                        <a:latin typeface="Verdana" panose="020B0604030504040204" pitchFamily="34" charset="0"/>
                        <a:ea typeface="Verdana" panose="020B0604030504040204" pitchFamily="34" charset="0"/>
                        <a:cs typeface="Verdana" panose="020B0604030504040204" pitchFamily="34" charset="0"/>
                      </a:endParaRPr>
                    </a:p>
                  </a:txBody>
                  <a:tcPr marL="49289" marR="49289"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1266848562"/>
                  </a:ext>
                </a:extLst>
              </a:tr>
            </a:tbl>
          </a:graphicData>
        </a:graphic>
      </p:graphicFrame>
    </p:spTree>
    <p:extLst>
      <p:ext uri="{BB962C8B-B14F-4D97-AF65-F5344CB8AC3E}">
        <p14:creationId xmlns:p14="http://schemas.microsoft.com/office/powerpoint/2010/main" val="3768062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83D4A-1446-4016-8873-A66DD29974E2}"/>
              </a:ext>
            </a:extLst>
          </p:cNvPr>
          <p:cNvSpPr>
            <a:spLocks noGrp="1"/>
          </p:cNvSpPr>
          <p:nvPr>
            <p:ph type="title"/>
          </p:nvPr>
        </p:nvSpPr>
        <p:spPr/>
        <p:txBody>
          <a:bodyPr>
            <a:normAutofit/>
          </a:bodyPr>
          <a:lstStyle/>
          <a:p>
            <a:r>
              <a:rPr lang="en-IE" sz="4000" b="1" dirty="0"/>
              <a:t>Outcome template</a:t>
            </a:r>
          </a:p>
        </p:txBody>
      </p:sp>
      <p:graphicFrame>
        <p:nvGraphicFramePr>
          <p:cNvPr id="4" name="Content Placeholder 3">
            <a:extLst>
              <a:ext uri="{FF2B5EF4-FFF2-40B4-BE49-F238E27FC236}">
                <a16:creationId xmlns:a16="http://schemas.microsoft.com/office/drawing/2014/main" id="{D214F7BD-6116-41B6-90E8-1668517C6635}"/>
              </a:ext>
            </a:extLst>
          </p:cNvPr>
          <p:cNvGraphicFramePr>
            <a:graphicFrameLocks noGrp="1"/>
          </p:cNvGraphicFramePr>
          <p:nvPr>
            <p:ph idx="1"/>
            <p:extLst>
              <p:ext uri="{D42A27DB-BD31-4B8C-83A1-F6EECF244321}">
                <p14:modId xmlns:p14="http://schemas.microsoft.com/office/powerpoint/2010/main" val="811624576"/>
              </p:ext>
            </p:extLst>
          </p:nvPr>
        </p:nvGraphicFramePr>
        <p:xfrm>
          <a:off x="521805" y="1581358"/>
          <a:ext cx="11148390" cy="3533048"/>
        </p:xfrm>
        <a:graphic>
          <a:graphicData uri="http://schemas.openxmlformats.org/drawingml/2006/table">
            <a:tbl>
              <a:tblPr firstRow="1" firstCol="1" bandRow="1"/>
              <a:tblGrid>
                <a:gridCol w="1457738">
                  <a:extLst>
                    <a:ext uri="{9D8B030D-6E8A-4147-A177-3AD203B41FA5}">
                      <a16:colId xmlns:a16="http://schemas.microsoft.com/office/drawing/2014/main" val="3296647998"/>
                    </a:ext>
                  </a:extLst>
                </a:gridCol>
                <a:gridCol w="2216426">
                  <a:extLst>
                    <a:ext uri="{9D8B030D-6E8A-4147-A177-3AD203B41FA5}">
                      <a16:colId xmlns:a16="http://schemas.microsoft.com/office/drawing/2014/main" val="2904785858"/>
                    </a:ext>
                  </a:extLst>
                </a:gridCol>
                <a:gridCol w="3528392">
                  <a:extLst>
                    <a:ext uri="{9D8B030D-6E8A-4147-A177-3AD203B41FA5}">
                      <a16:colId xmlns:a16="http://schemas.microsoft.com/office/drawing/2014/main" val="2802415437"/>
                    </a:ext>
                  </a:extLst>
                </a:gridCol>
                <a:gridCol w="1709530">
                  <a:extLst>
                    <a:ext uri="{9D8B030D-6E8A-4147-A177-3AD203B41FA5}">
                      <a16:colId xmlns:a16="http://schemas.microsoft.com/office/drawing/2014/main" val="2416972754"/>
                    </a:ext>
                  </a:extLst>
                </a:gridCol>
                <a:gridCol w="2236304">
                  <a:extLst>
                    <a:ext uri="{9D8B030D-6E8A-4147-A177-3AD203B41FA5}">
                      <a16:colId xmlns:a16="http://schemas.microsoft.com/office/drawing/2014/main" val="31808722"/>
                    </a:ext>
                  </a:extLst>
                </a:gridCol>
              </a:tblGrid>
              <a:tr h="982938">
                <a:tc>
                  <a:txBody>
                    <a:bodyPr/>
                    <a:lstStyle/>
                    <a:p>
                      <a:pPr algn="ctr">
                        <a:lnSpc>
                          <a:spcPct val="107000"/>
                        </a:lnSpc>
                        <a:spcAft>
                          <a:spcPts val="0"/>
                        </a:spcAft>
                      </a:pPr>
                      <a:r>
                        <a:rPr lang="en-IE" sz="20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PRIORITY RANKING</a:t>
                      </a:r>
                      <a:endParaRPr lang="en-IE"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tc>
                  <a:txBody>
                    <a:bodyPr/>
                    <a:lstStyle/>
                    <a:p>
                      <a:pPr algn="ctr">
                        <a:lnSpc>
                          <a:spcPct val="107000"/>
                        </a:lnSpc>
                        <a:spcAft>
                          <a:spcPts val="0"/>
                        </a:spcAft>
                      </a:pPr>
                      <a:r>
                        <a:rPr lang="en-IE" sz="2000" b="1" dirty="0">
                          <a:solidFill>
                            <a:srgbClr val="FFFFFF"/>
                          </a:solidFill>
                          <a:effectLst/>
                          <a:latin typeface="Calibri" panose="020F0502020204030204" pitchFamily="34" charset="0"/>
                          <a:ea typeface="Verdana" panose="020B0604030504040204" pitchFamily="34" charset="0"/>
                          <a:cs typeface="Times New Roman" panose="02020603050405020304" pitchFamily="18" charset="0"/>
                        </a:rPr>
                        <a:t>SAFETY SKILL</a:t>
                      </a:r>
                      <a:endParaRPr lang="en-IE"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tc>
                  <a:txBody>
                    <a:bodyPr/>
                    <a:lstStyle/>
                    <a:p>
                      <a:pPr algn="ctr">
                        <a:lnSpc>
                          <a:spcPct val="107000"/>
                        </a:lnSpc>
                        <a:spcAft>
                          <a:spcPts val="0"/>
                        </a:spcAft>
                      </a:pPr>
                      <a:r>
                        <a:rPr lang="en-IE" sz="20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AGREED ACTIONS TO DEVELOP THIS SKILL WITHIN OUR TEAM</a:t>
                      </a:r>
                      <a:endParaRPr lang="en-IE"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tc>
                  <a:txBody>
                    <a:bodyPr/>
                    <a:lstStyle/>
                    <a:p>
                      <a:pPr algn="ctr">
                        <a:lnSpc>
                          <a:spcPct val="107000"/>
                        </a:lnSpc>
                        <a:spcAft>
                          <a:spcPts val="0"/>
                        </a:spcAft>
                      </a:pPr>
                      <a:r>
                        <a:rPr lang="en-IE" sz="20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RESPONSIBLE PERSON(S)</a:t>
                      </a:r>
                      <a:endParaRPr lang="en-IE"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tc>
                  <a:txBody>
                    <a:bodyPr/>
                    <a:lstStyle/>
                    <a:p>
                      <a:pPr algn="ctr">
                        <a:lnSpc>
                          <a:spcPct val="107000"/>
                        </a:lnSpc>
                        <a:spcAft>
                          <a:spcPts val="0"/>
                        </a:spcAft>
                      </a:pPr>
                      <a:r>
                        <a:rPr lang="en-IE" sz="20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DATE TO REVIEW PROGRESS</a:t>
                      </a:r>
                      <a:endParaRPr lang="en-IE"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extLst>
                  <a:ext uri="{0D108BD9-81ED-4DB2-BD59-A6C34878D82A}">
                    <a16:rowId xmlns:a16="http://schemas.microsoft.com/office/drawing/2014/main" val="1700862982"/>
                  </a:ext>
                </a:extLst>
              </a:tr>
              <a:tr h="510022">
                <a:tc>
                  <a:txBody>
                    <a:bodyPr/>
                    <a:lstStyle/>
                    <a:p>
                      <a:pPr algn="ctr">
                        <a:lnSpc>
                          <a:spcPct val="107000"/>
                        </a:lnSpc>
                        <a:spcAft>
                          <a:spcPts val="0"/>
                        </a:spcAft>
                      </a:pPr>
                      <a:r>
                        <a:rPr lang="en-IE" sz="1800" b="1"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1</a:t>
                      </a:r>
                      <a:endParaRPr lang="en-IE" sz="180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DAE3F3"/>
                    </a:solidFill>
                  </a:tcPr>
                </a:tc>
                <a:tc>
                  <a:txBody>
                    <a:bodyPr/>
                    <a:lstStyle/>
                    <a:p>
                      <a:pPr>
                        <a:lnSpc>
                          <a:spcPct val="107000"/>
                        </a:lnSpc>
                        <a:spcAft>
                          <a:spcPts val="0"/>
                        </a:spcAft>
                      </a:pPr>
                      <a:r>
                        <a:rPr lang="en-IE"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DAE3F3"/>
                    </a:solidFill>
                  </a:tcPr>
                </a:tc>
                <a:tc>
                  <a:txBody>
                    <a:bodyPr/>
                    <a:lstStyle/>
                    <a:p>
                      <a:pPr>
                        <a:lnSpc>
                          <a:spcPct val="107000"/>
                        </a:lnSpc>
                        <a:spcAft>
                          <a:spcPts val="0"/>
                        </a:spcAft>
                      </a:pPr>
                      <a:r>
                        <a:rPr lang="en-IE"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DAE3F3"/>
                    </a:solidFill>
                  </a:tcPr>
                </a:tc>
                <a:tc>
                  <a:txBody>
                    <a:bodyPr/>
                    <a:lstStyle/>
                    <a:p>
                      <a:pPr>
                        <a:lnSpc>
                          <a:spcPct val="107000"/>
                        </a:lnSpc>
                        <a:spcAft>
                          <a:spcPts val="0"/>
                        </a:spcAft>
                      </a:pPr>
                      <a:r>
                        <a:rPr lang="en-IE"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DAE3F3"/>
                    </a:solidFill>
                  </a:tcPr>
                </a:tc>
                <a:tc>
                  <a:txBody>
                    <a:bodyPr/>
                    <a:lstStyle/>
                    <a:p>
                      <a:pPr>
                        <a:lnSpc>
                          <a:spcPct val="107000"/>
                        </a:lnSpc>
                        <a:spcAft>
                          <a:spcPts val="0"/>
                        </a:spcAft>
                      </a:pPr>
                      <a:r>
                        <a:rPr lang="en-IE"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DAE3F3"/>
                    </a:solidFill>
                  </a:tcPr>
                </a:tc>
                <a:extLst>
                  <a:ext uri="{0D108BD9-81ED-4DB2-BD59-A6C34878D82A}">
                    <a16:rowId xmlns:a16="http://schemas.microsoft.com/office/drawing/2014/main" val="2794471218"/>
                  </a:ext>
                </a:extLst>
              </a:tr>
              <a:tr h="510022">
                <a:tc>
                  <a:txBody>
                    <a:bodyPr/>
                    <a:lstStyle/>
                    <a:p>
                      <a:pPr algn="ctr">
                        <a:lnSpc>
                          <a:spcPct val="107000"/>
                        </a:lnSpc>
                        <a:spcAft>
                          <a:spcPts val="0"/>
                        </a:spcAft>
                      </a:pPr>
                      <a:r>
                        <a:rPr lang="en-IE" sz="1800" b="1"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2</a:t>
                      </a:r>
                      <a:endParaRPr lang="en-IE" sz="180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IE"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IE"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IE"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IE" sz="12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280179054"/>
                  </a:ext>
                </a:extLst>
              </a:tr>
              <a:tr h="510022">
                <a:tc>
                  <a:txBody>
                    <a:bodyPr/>
                    <a:lstStyle/>
                    <a:p>
                      <a:pPr algn="ctr">
                        <a:lnSpc>
                          <a:spcPct val="107000"/>
                        </a:lnSpc>
                        <a:spcAft>
                          <a:spcPts val="0"/>
                        </a:spcAft>
                      </a:pPr>
                      <a:r>
                        <a:rPr lang="en-IE" sz="1800" b="1"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3</a:t>
                      </a:r>
                      <a:endParaRPr lang="en-IE" sz="180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DAE3F3"/>
                    </a:solidFill>
                  </a:tcPr>
                </a:tc>
                <a:tc>
                  <a:txBody>
                    <a:bodyPr/>
                    <a:lstStyle/>
                    <a:p>
                      <a:pPr>
                        <a:lnSpc>
                          <a:spcPct val="107000"/>
                        </a:lnSpc>
                        <a:spcAft>
                          <a:spcPts val="0"/>
                        </a:spcAft>
                      </a:pPr>
                      <a:r>
                        <a:rPr lang="en-IE"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DAE3F3"/>
                    </a:solidFill>
                  </a:tcPr>
                </a:tc>
                <a:tc>
                  <a:txBody>
                    <a:bodyPr/>
                    <a:lstStyle/>
                    <a:p>
                      <a:pPr>
                        <a:lnSpc>
                          <a:spcPct val="107000"/>
                        </a:lnSpc>
                        <a:spcAft>
                          <a:spcPts val="0"/>
                        </a:spcAft>
                      </a:pPr>
                      <a:r>
                        <a:rPr lang="en-IE"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DAE3F3"/>
                    </a:solidFill>
                  </a:tcPr>
                </a:tc>
                <a:tc>
                  <a:txBody>
                    <a:bodyPr/>
                    <a:lstStyle/>
                    <a:p>
                      <a:pPr>
                        <a:lnSpc>
                          <a:spcPct val="107000"/>
                        </a:lnSpc>
                        <a:spcAft>
                          <a:spcPts val="0"/>
                        </a:spcAft>
                      </a:pPr>
                      <a:r>
                        <a:rPr lang="en-IE"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DAE3F3"/>
                    </a:solidFill>
                  </a:tcPr>
                </a:tc>
                <a:tc>
                  <a:txBody>
                    <a:bodyPr/>
                    <a:lstStyle/>
                    <a:p>
                      <a:pPr>
                        <a:lnSpc>
                          <a:spcPct val="107000"/>
                        </a:lnSpc>
                        <a:spcAft>
                          <a:spcPts val="0"/>
                        </a:spcAft>
                      </a:pPr>
                      <a:r>
                        <a:rPr lang="en-IE"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DAE3F3"/>
                    </a:solidFill>
                  </a:tcPr>
                </a:tc>
                <a:extLst>
                  <a:ext uri="{0D108BD9-81ED-4DB2-BD59-A6C34878D82A}">
                    <a16:rowId xmlns:a16="http://schemas.microsoft.com/office/drawing/2014/main" val="2109217010"/>
                  </a:ext>
                </a:extLst>
              </a:tr>
              <a:tr h="510022">
                <a:tc>
                  <a:txBody>
                    <a:bodyPr/>
                    <a:lstStyle/>
                    <a:p>
                      <a:pPr algn="ctr">
                        <a:lnSpc>
                          <a:spcPct val="107000"/>
                        </a:lnSpc>
                        <a:spcAft>
                          <a:spcPts val="0"/>
                        </a:spcAft>
                      </a:pPr>
                      <a:r>
                        <a:rPr lang="en-IE" sz="1800" b="1"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4</a:t>
                      </a:r>
                      <a:endParaRPr lang="en-IE" sz="180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IE" sz="12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IE" sz="12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IE"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nSpc>
                          <a:spcPct val="107000"/>
                        </a:lnSpc>
                        <a:spcAft>
                          <a:spcPts val="0"/>
                        </a:spcAft>
                      </a:pPr>
                      <a:r>
                        <a:rPr lang="en-IE"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1156777114"/>
                  </a:ext>
                </a:extLst>
              </a:tr>
              <a:tr h="510022">
                <a:tc>
                  <a:txBody>
                    <a:bodyPr/>
                    <a:lstStyle/>
                    <a:p>
                      <a:pPr algn="ctr">
                        <a:lnSpc>
                          <a:spcPct val="107000"/>
                        </a:lnSpc>
                        <a:spcAft>
                          <a:spcPts val="0"/>
                        </a:spcAft>
                      </a:pPr>
                      <a:r>
                        <a:rPr lang="en-IE" sz="1800" b="1"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5</a:t>
                      </a:r>
                      <a:endParaRPr lang="en-IE" sz="180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DAE3F3"/>
                    </a:solidFill>
                  </a:tcPr>
                </a:tc>
                <a:tc>
                  <a:txBody>
                    <a:bodyPr/>
                    <a:lstStyle/>
                    <a:p>
                      <a:pPr>
                        <a:lnSpc>
                          <a:spcPct val="107000"/>
                        </a:lnSpc>
                        <a:spcAft>
                          <a:spcPts val="0"/>
                        </a:spcAft>
                      </a:pPr>
                      <a:r>
                        <a:rPr lang="en-IE" sz="12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DAE3F3"/>
                    </a:solidFill>
                  </a:tcPr>
                </a:tc>
                <a:tc>
                  <a:txBody>
                    <a:bodyPr/>
                    <a:lstStyle/>
                    <a:p>
                      <a:pPr>
                        <a:lnSpc>
                          <a:spcPct val="107000"/>
                        </a:lnSpc>
                        <a:spcAft>
                          <a:spcPts val="0"/>
                        </a:spcAft>
                      </a:pPr>
                      <a:r>
                        <a:rPr lang="en-IE" sz="12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DAE3F3"/>
                    </a:solidFill>
                  </a:tcPr>
                </a:tc>
                <a:tc>
                  <a:txBody>
                    <a:bodyPr/>
                    <a:lstStyle/>
                    <a:p>
                      <a:pPr>
                        <a:lnSpc>
                          <a:spcPct val="107000"/>
                        </a:lnSpc>
                        <a:spcAft>
                          <a:spcPts val="0"/>
                        </a:spcAft>
                      </a:pPr>
                      <a:r>
                        <a:rPr lang="en-IE"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DAE3F3"/>
                    </a:solidFill>
                  </a:tcPr>
                </a:tc>
                <a:tc>
                  <a:txBody>
                    <a:bodyPr/>
                    <a:lstStyle/>
                    <a:p>
                      <a:pPr>
                        <a:lnSpc>
                          <a:spcPct val="107000"/>
                        </a:lnSpc>
                        <a:spcAft>
                          <a:spcPts val="0"/>
                        </a:spcAft>
                      </a:pPr>
                      <a:r>
                        <a:rPr lang="en-IE"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DAE3F3"/>
                    </a:solidFill>
                  </a:tcPr>
                </a:tc>
                <a:extLst>
                  <a:ext uri="{0D108BD9-81ED-4DB2-BD59-A6C34878D82A}">
                    <a16:rowId xmlns:a16="http://schemas.microsoft.com/office/drawing/2014/main" val="3249693049"/>
                  </a:ext>
                </a:extLst>
              </a:tr>
            </a:tbl>
          </a:graphicData>
        </a:graphic>
      </p:graphicFrame>
      <p:sp>
        <p:nvSpPr>
          <p:cNvPr id="5" name="Rectangle 4">
            <a:extLst>
              <a:ext uri="{FF2B5EF4-FFF2-40B4-BE49-F238E27FC236}">
                <a16:creationId xmlns:a16="http://schemas.microsoft.com/office/drawing/2014/main" id="{51E4F869-F55C-4FD2-836C-B690AB793529}"/>
              </a:ext>
            </a:extLst>
          </p:cNvPr>
          <p:cNvSpPr/>
          <p:nvPr/>
        </p:nvSpPr>
        <p:spPr>
          <a:xfrm>
            <a:off x="10596880" y="230188"/>
            <a:ext cx="1595120" cy="638965"/>
          </a:xfrm>
          <a:prstGeom prst="rect">
            <a:avLst/>
          </a:prstGeom>
          <a:solidFill>
            <a:srgbClr val="3864B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dirty="0"/>
          </a:p>
        </p:txBody>
      </p:sp>
      <p:pic>
        <p:nvPicPr>
          <p:cNvPr id="6" name="Picture 5">
            <a:extLst>
              <a:ext uri="{FF2B5EF4-FFF2-40B4-BE49-F238E27FC236}">
                <a16:creationId xmlns:a16="http://schemas.microsoft.com/office/drawing/2014/main" id="{1C8ED529-457B-4311-8692-521939102CB3}"/>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10891520" y="299555"/>
            <a:ext cx="920912" cy="500230"/>
          </a:xfrm>
          <a:prstGeom prst="rect">
            <a:avLst/>
          </a:prstGeom>
          <a:solidFill>
            <a:srgbClr val="3864B2"/>
          </a:solidFill>
        </p:spPr>
      </p:pic>
    </p:spTree>
    <p:extLst>
      <p:ext uri="{BB962C8B-B14F-4D97-AF65-F5344CB8AC3E}">
        <p14:creationId xmlns:p14="http://schemas.microsoft.com/office/powerpoint/2010/main" val="4043869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318</TotalTime>
  <Words>684</Words>
  <Application>Microsoft Office PowerPoint</Application>
  <PresentationFormat>Widescreen</PresentationFormat>
  <Paragraphs>123</Paragraphs>
  <Slides>7</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Arial</vt:lpstr>
      <vt:lpstr>Calibri</vt:lpstr>
      <vt:lpstr>Calibri Light</vt:lpstr>
      <vt:lpstr>Verdana</vt:lpstr>
      <vt:lpstr>Office Theme</vt:lpstr>
      <vt:lpstr>1_Office Theme</vt:lpstr>
      <vt:lpstr> COLLECTIVE LEADERSHIP AND SAFETY CULTURES</vt:lpstr>
      <vt:lpstr>Collective responsibility</vt:lpstr>
      <vt:lpstr>Collectively Identifying the causes of errors</vt:lpstr>
      <vt:lpstr>T-shaped professionals</vt:lpstr>
      <vt:lpstr>Safety Skills and Competencies</vt:lpstr>
      <vt:lpstr>PowerPoint Presentation</vt:lpstr>
      <vt:lpstr>Outcome template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Collective Leadership for Safety Skills</dc:title>
  <dc:creator>eilis</dc:creator>
  <cp:lastModifiedBy>steve.macdonald@ucd.ie</cp:lastModifiedBy>
  <cp:revision>15</cp:revision>
  <dcterms:created xsi:type="dcterms:W3CDTF">2019-01-31T08:55:56Z</dcterms:created>
  <dcterms:modified xsi:type="dcterms:W3CDTF">2019-10-19T20:28:57Z</dcterms:modified>
</cp:coreProperties>
</file>